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7" r:id="rId5"/>
    <p:sldId id="265" r:id="rId6"/>
    <p:sldId id="278" r:id="rId7"/>
    <p:sldId id="279" r:id="rId8"/>
    <p:sldId id="324" r:id="rId9"/>
    <p:sldId id="282" r:id="rId10"/>
    <p:sldId id="283" r:id="rId11"/>
    <p:sldId id="284" r:id="rId12"/>
    <p:sldId id="285" r:id="rId13"/>
    <p:sldId id="266" r:id="rId14"/>
    <p:sldId id="326" r:id="rId15"/>
    <p:sldId id="286" r:id="rId16"/>
    <p:sldId id="267" r:id="rId17"/>
    <p:sldId id="268" r:id="rId18"/>
    <p:sldId id="288" r:id="rId19"/>
    <p:sldId id="280" r:id="rId20"/>
    <p:sldId id="377" r:id="rId21"/>
    <p:sldId id="258" r:id="rId22"/>
    <p:sldId id="380" r:id="rId23"/>
    <p:sldId id="289" r:id="rId24"/>
    <p:sldId id="375" r:id="rId25"/>
    <p:sldId id="376" r:id="rId26"/>
    <p:sldId id="290" r:id="rId27"/>
    <p:sldId id="291" r:id="rId28"/>
    <p:sldId id="371" r:id="rId29"/>
    <p:sldId id="355" r:id="rId30"/>
    <p:sldId id="362" r:id="rId31"/>
    <p:sldId id="363" r:id="rId32"/>
    <p:sldId id="364" r:id="rId33"/>
    <p:sldId id="365" r:id="rId34"/>
    <p:sldId id="366" r:id="rId35"/>
    <p:sldId id="372" r:id="rId36"/>
    <p:sldId id="367" r:id="rId37"/>
    <p:sldId id="292" r:id="rId38"/>
    <p:sldId id="294" r:id="rId39"/>
    <p:sldId id="295" r:id="rId40"/>
    <p:sldId id="296" r:id="rId41"/>
    <p:sldId id="299" r:id="rId42"/>
    <p:sldId id="300" r:id="rId43"/>
    <p:sldId id="302" r:id="rId44"/>
    <p:sldId id="303" r:id="rId45"/>
    <p:sldId id="379" r:id="rId46"/>
    <p:sldId id="305" r:id="rId47"/>
    <p:sldId id="306" r:id="rId48"/>
    <p:sldId id="308" r:id="rId49"/>
    <p:sldId id="309" r:id="rId50"/>
    <p:sldId id="320" r:id="rId51"/>
    <p:sldId id="311" r:id="rId52"/>
    <p:sldId id="378" r:id="rId53"/>
    <p:sldId id="319" r:id="rId54"/>
    <p:sldId id="369" r:id="rId5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33CCFF"/>
    <a:srgbClr val="FFFF99"/>
    <a:srgbClr val="CCFFCC"/>
    <a:srgbClr val="C6F1FA"/>
    <a:srgbClr val="66FF33"/>
    <a:srgbClr val="00FFFF"/>
    <a:srgbClr val="B666CC"/>
    <a:srgbClr val="66FFCC"/>
    <a:srgbClr val="D38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t>16/01/2022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034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67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67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077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358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613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8691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877888"/>
            <a:ext cx="5613400" cy="3157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2338" cy="3505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28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877888"/>
            <a:ext cx="5613400" cy="3157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2338" cy="3505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4183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133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7100" cy="35099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201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877888"/>
            <a:ext cx="5616575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5513" cy="3508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1619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2095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98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114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09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98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12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320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045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8688" cy="351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886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9076"/>
            <a:ext cx="10964333" cy="12430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4BDA-F798-4E55-B209-32F8BB3F9E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856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16/01/2022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10modena.edu.it/" TargetMode="External"/><Relationship Id="rId2" Type="http://schemas.openxmlformats.org/officeDocument/2006/relationships/hyperlink" Target="mailto:moic84800n@istruzion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10modena.edu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ruzione.it/iscrizionionli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latuascuola.istruzione.it/cercalatuascu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maiorinoraffaella@ic10modena.com" TargetMode="External"/><Relationship Id="rId2" Type="http://schemas.openxmlformats.org/officeDocument/2006/relationships/hyperlink" Target="mailto:marongiubeatrice@ic10moden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cogliantonia@ic10modena.com" TargetMode="External"/><Relationship Id="rId4" Type="http://schemas.openxmlformats.org/officeDocument/2006/relationships/hyperlink" Target="mailto:bergaminibianca@ic10modena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5990516-BCA8-473E-B0D5-0C9DDD0F9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10298360" cy="2790800"/>
          </a:xfrm>
        </p:spPr>
        <p:txBody>
          <a:bodyPr>
            <a:normAutofit fontScale="40000" lnSpcReduction="20000"/>
          </a:bodyPr>
          <a:lstStyle/>
          <a:p>
            <a:r>
              <a:rPr lang="it-IT" sz="7200" b="1" dirty="0">
                <a:latin typeface="Arial Narrow" panose="020B0606020202030204" pitchFamily="34" charset="0"/>
              </a:rPr>
              <a:t>15 gennaio 2022 </a:t>
            </a:r>
          </a:p>
          <a:p>
            <a:pPr>
              <a:lnSpc>
                <a:spcPct val="120000"/>
              </a:lnSpc>
            </a:pPr>
            <a:r>
              <a:rPr lang="it-IT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ASSEMBLEA GENITORI CLASSI PRIME </a:t>
            </a:r>
          </a:p>
          <a:p>
            <a:pPr algn="r">
              <a:lnSpc>
                <a:spcPct val="120000"/>
              </a:lnSpc>
            </a:pPr>
            <a:r>
              <a:rPr lang="it-IT" sz="9600" b="1" dirty="0">
                <a:latin typeface="Arial Narrow" panose="020B0606020202030204" pitchFamily="34" charset="0"/>
              </a:rPr>
              <a:t>SCUOLA PRIMARIA</a:t>
            </a:r>
          </a:p>
          <a:p>
            <a:pPr algn="ctr">
              <a:lnSpc>
                <a:spcPct val="120000"/>
              </a:lnSpc>
            </a:pPr>
            <a:r>
              <a:rPr lang="it-IT" sz="9600" b="1" dirty="0" err="1">
                <a:latin typeface="Arial Narrow" panose="020B0606020202030204" pitchFamily="34" charset="0"/>
              </a:rPr>
              <a:t>a.s.</a:t>
            </a:r>
            <a:r>
              <a:rPr lang="it-IT" sz="9600" b="1" dirty="0">
                <a:latin typeface="Arial Narrow" panose="020B0606020202030204" pitchFamily="34" charset="0"/>
              </a:rPr>
              <a:t> 2022/2023</a:t>
            </a:r>
          </a:p>
          <a:p>
            <a:pPr algn="r">
              <a:lnSpc>
                <a:spcPct val="120000"/>
              </a:lnSpc>
            </a:pPr>
            <a:endParaRPr lang="it-IT" sz="9600" b="1" dirty="0">
              <a:latin typeface="Arial Narrow" panose="020B0606020202030204" pitchFamily="34" charset="0"/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D6E506B-E98F-48B4-8706-854927205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0648"/>
            <a:ext cx="10298360" cy="1828800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Istituto Comprensivo 10    Modena</a:t>
            </a:r>
            <a:br>
              <a:rPr lang="it-IT" sz="6000" b="1" dirty="0">
                <a:latin typeface="Algerian" panose="04020705040A02060702" pitchFamily="82" charset="0"/>
              </a:rPr>
            </a:br>
            <a:r>
              <a:rPr lang="it-IT" sz="2400" b="1" dirty="0">
                <a:latin typeface="Arial Narrow" panose="020B0606020202030204" pitchFamily="34" charset="0"/>
              </a:rPr>
              <a:t>sede legale Strada Albareto, 93	sede Amm.va </a:t>
            </a:r>
            <a:r>
              <a:rPr lang="it-IT" sz="2400" b="1" dirty="0" err="1">
                <a:latin typeface="Arial Narrow" panose="020B0606020202030204" pitchFamily="34" charset="0"/>
              </a:rPr>
              <a:t>L.go</a:t>
            </a:r>
            <a:r>
              <a:rPr lang="it-IT" sz="2400" b="1" dirty="0">
                <a:latin typeface="Arial Narrow" panose="020B0606020202030204" pitchFamily="34" charset="0"/>
              </a:rPr>
              <a:t>  A.M. Pucci 45/a</a:t>
            </a:r>
            <a:br>
              <a:rPr lang="it-IT" sz="2400" b="1" dirty="0">
                <a:latin typeface="Arial Narrow" panose="020B0606020202030204" pitchFamily="34" charset="0"/>
              </a:rPr>
            </a:br>
            <a:r>
              <a:rPr lang="it-IT" sz="2400" b="1" dirty="0">
                <a:latin typeface="Arial Narrow" panose="020B0606020202030204" pitchFamily="34" charset="0"/>
              </a:rPr>
              <a:t>e-mail </a:t>
            </a:r>
            <a:r>
              <a:rPr lang="it-IT" sz="2400" b="1" dirty="0">
                <a:latin typeface="Arial Narrow" panose="020B0606020202030204" pitchFamily="34" charset="0"/>
                <a:hlinkClick r:id="rId2"/>
              </a:rPr>
              <a:t>moic84800n@istruzione.it</a:t>
            </a:r>
            <a:r>
              <a:rPr lang="it-IT" sz="2400" b="1" dirty="0">
                <a:latin typeface="Arial Narrow" panose="020B0606020202030204" pitchFamily="34" charset="0"/>
              </a:rPr>
              <a:t>	sito web </a:t>
            </a:r>
            <a:r>
              <a:rPr lang="it-IT" sz="2400" b="1" dirty="0">
                <a:latin typeface="Arial Narrow" panose="020B0606020202030204" pitchFamily="34" charset="0"/>
                <a:hlinkClick r:id="rId3"/>
              </a:rPr>
              <a:t>http://www.ic10modena.edu.it</a:t>
            </a:r>
            <a:endParaRPr lang="it-IT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463674"/>
          </a:xfrm>
        </p:spPr>
        <p:txBody>
          <a:bodyPr rtlCol="0">
            <a:normAutofit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Ciò che noi facciamo è tutto nel </a:t>
            </a:r>
            <a:b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P.T.O.F.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03512" y="2177554"/>
            <a:ext cx="3930926" cy="396044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Piano Triennale dell’Offerta Formativa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il documento fondamentale e costitutivo dell’identità culturale e progettuale della scuola ed esplicita tutta la progettazione curricolare, extracurricolare, formativa, educativa, organizzativa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(DPR 275/99 art. 3 – comma 1)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che le scuole adottano nell’ambito della loro autonomia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 rot="20178052">
            <a:off x="8801698" y="811760"/>
            <a:ext cx="3389588" cy="71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Pubblicato sul sito </a:t>
            </a:r>
            <a:r>
              <a:rPr lang="it-IT" dirty="0">
                <a:hlinkClick r:id="rId3"/>
              </a:rPr>
              <a:t>http://www.ic10modena.edu.it</a:t>
            </a:r>
            <a:r>
              <a:rPr lang="it-IT" dirty="0"/>
              <a:t> </a:t>
            </a:r>
          </a:p>
        </p:txBody>
      </p:sp>
      <p:sp>
        <p:nvSpPr>
          <p:cNvPr id="12" name="Segnaposto testo 3"/>
          <p:cNvSpPr txBox="1">
            <a:spLocks/>
          </p:cNvSpPr>
          <p:nvPr/>
        </p:nvSpPr>
        <p:spPr>
          <a:xfrm>
            <a:off x="5634438" y="2177554"/>
            <a:ext cx="471003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Piano Triennale dell’Offerta Formativa della scuola 10 I.C. MODENA è stato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aggiornato dal Collegio dei Docenti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nella seduta del 11/12/2021 ed è stato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approvato dal Consiglio di Istituto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nella seduta del 16/12/2021 Annualità di riferimento dell’ultimo aggiornamento: 2021/22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Periodo di riferimento: 2019/20-2020/2021-2021/22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6A482DA-6204-4C2A-A802-D4D1D4C0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2021/2022: ANNO DI TRANSIZIONE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A35A485-53CE-42E3-A95D-7D0CB6876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955" y="1159933"/>
            <a:ext cx="4389120" cy="795867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P.T.O.F. 2019/2022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DC31F9D-FD16-4506-B65E-1EC0226C7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6955" y="1955800"/>
            <a:ext cx="4389120" cy="4209504"/>
          </a:xfrm>
        </p:spPr>
        <p:txBody>
          <a:bodyPr>
            <a:noAutofit/>
          </a:bodyPr>
          <a:lstStyle/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Si conclude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per I documenti del R.A.V., del P.T.O.F. 2019 – 2022 e del P.D.M. 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il triennio di riferimento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 </a:t>
            </a:r>
            <a:endParaRPr lang="it-IT" sz="1600" b="0" dirty="0">
              <a:effectLst/>
              <a:latin typeface="Arial Narrow" panose="020B0606020202030204" pitchFamily="34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 fase di revisione annuale sono stati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aggiornati i dati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apportate poche modifiche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relative soprattutto ai progetti e alla formazione.</a:t>
            </a:r>
          </a:p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Il triennio 2019 – 2022 si concluderà con la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Rendicontazione Sociale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 cui dovremo 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analizzare e presentare I risultati raggiunti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 quelli 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non ancora raggiunti.</a:t>
            </a:r>
            <a:endParaRPr lang="it-IT" sz="1600" i="1" dirty="0">
              <a:latin typeface="Arial Narrow" panose="020B0606020202030204" pitchFamily="34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BCF898C-022D-4DBB-A3C5-C7625F6F0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5925" y="1179597"/>
            <a:ext cx="4389120" cy="795867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P.T.O.F. 2022/2025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181656-9EAC-415D-AB60-E8F63D2D1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5925" y="1977331"/>
            <a:ext cx="4389120" cy="4209503"/>
          </a:xfrm>
        </p:spPr>
        <p:txBody>
          <a:bodyPr>
            <a:normAutofit/>
          </a:bodyPr>
          <a:lstStyle/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Quest’anno è stato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anche impostato il nuovo P.T.O.F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2022 – 2025.</a:t>
            </a:r>
            <a:endParaRPr lang="it-IT" sz="1600" b="0" dirty="0">
              <a:effectLst/>
              <a:latin typeface="Arial Narrow" panose="020B0606020202030204" pitchFamily="34" charset="0"/>
            </a:endParaRPr>
          </a:p>
          <a:p>
            <a:pPr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Delinea gli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elementi identificativi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del nostro Istituto: Contesto, Scelte Strategiche, Offerta Formativa e Organizzazione.</a:t>
            </a:r>
            <a:endParaRPr lang="it-IT" sz="1600" b="0" dirty="0">
              <a:effectLst/>
              <a:latin typeface="Arial Narrow" panose="020B0606020202030204" pitchFamily="34" charset="0"/>
            </a:endParaRPr>
          </a:p>
          <a:p>
            <a:pPr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Il prossimo anno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dovrà essere integrato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con un nuovo P.D.M. a partire dai dati aggiornati del R.A.V. e dagli esiti della Rendicontazione Sociale del triennio precedente.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B31799C-662B-4905-9C85-74D61E2D9BA1}"/>
              </a:ext>
            </a:extLst>
          </p:cNvPr>
          <p:cNvSpPr/>
          <p:nvPr/>
        </p:nvSpPr>
        <p:spPr>
          <a:xfrm flipV="1">
            <a:off x="5375920" y="1484784"/>
            <a:ext cx="864096" cy="224924"/>
          </a:xfrm>
          <a:prstGeom prst="rightArrow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8" y="365126"/>
            <a:ext cx="9144001" cy="1082674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SEZIONE 1: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SCUOLA E IL SUO CONTESTO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QUARTIERE CROCETTA-TORRENOVA-SACCA; FRAZIONE ALBARETO</a:t>
            </a:r>
          </a:p>
          <a:p>
            <a:pPr marL="0" indent="0">
              <a:buNone/>
            </a:pPr>
            <a:endParaRPr lang="it-IT" sz="1000" dirty="0"/>
          </a:p>
          <a:p>
            <a:r>
              <a:rPr lang="it-IT" b="1" dirty="0">
                <a:solidFill>
                  <a:srgbClr val="002060"/>
                </a:solidFill>
              </a:rPr>
              <a:t>4 SCUOLE TUTTE A TEMPO PIENO</a:t>
            </a:r>
          </a:p>
          <a:p>
            <a:endParaRPr lang="it-IT" sz="1000" dirty="0"/>
          </a:p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LABORATORI, BIBLIOTECA, PALESTRA, …</a:t>
            </a:r>
          </a:p>
          <a:p>
            <a:endParaRPr lang="it-IT" sz="1000" dirty="0"/>
          </a:p>
          <a:p>
            <a:r>
              <a:rPr lang="it-IT" b="1" dirty="0">
                <a:solidFill>
                  <a:srgbClr val="FC811C"/>
                </a:solidFill>
              </a:rPr>
              <a:t>DOCENTI, PEA, VOLONTARI, ESPERTI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 Analisi del contesto e dei bisogni del territorio</a:t>
            </a:r>
          </a:p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Caratteristiche principali della scuola</a:t>
            </a:r>
          </a:p>
          <a:p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3. Ricognizione attrezzature e infrastrutture materiali</a:t>
            </a:r>
          </a:p>
          <a:p>
            <a:r>
              <a:rPr lang="it-IT" sz="2000" b="1" dirty="0">
                <a:solidFill>
                  <a:srgbClr val="FC8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Risorse professionali</a:t>
            </a:r>
          </a:p>
        </p:txBody>
      </p:sp>
    </p:spTree>
    <p:extLst>
      <p:ext uri="{BB962C8B-B14F-4D97-AF65-F5344CB8AC3E}">
        <p14:creationId xmlns:p14="http://schemas.microsoft.com/office/powerpoint/2010/main" val="21945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880004" y="2248241"/>
            <a:ext cx="35283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I NOSTRI PRINCIPI ISPIRATORI </a:t>
            </a:r>
          </a:p>
        </p:txBody>
      </p:sp>
      <p:sp>
        <p:nvSpPr>
          <p:cNvPr id="10" name="Ovale 9"/>
          <p:cNvSpPr/>
          <p:nvPr/>
        </p:nvSpPr>
        <p:spPr>
          <a:xfrm>
            <a:off x="793320" y="898938"/>
            <a:ext cx="2601028" cy="122413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>
                  <a:solidFill>
                    <a:schemeClr val="bg1"/>
                  </a:solidFill>
                </a:ln>
              </a:rPr>
              <a:t>PATTO EDUCATIVO</a:t>
            </a:r>
          </a:p>
        </p:txBody>
      </p:sp>
      <p:sp>
        <p:nvSpPr>
          <p:cNvPr id="11" name="Ovale 10"/>
          <p:cNvSpPr/>
          <p:nvPr/>
        </p:nvSpPr>
        <p:spPr>
          <a:xfrm>
            <a:off x="387615" y="3252136"/>
            <a:ext cx="2520280" cy="122413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b="1" dirty="0"/>
              <a:t>Valorizzazione</a:t>
            </a:r>
          </a:p>
          <a:p>
            <a:pPr algn="ctr"/>
            <a:r>
              <a:rPr lang="it-IT" b="1" dirty="0"/>
              <a:t>Delle</a:t>
            </a:r>
          </a:p>
          <a:p>
            <a:pPr algn="ctr"/>
            <a:r>
              <a:rPr lang="it-IT" b="1" dirty="0"/>
              <a:t>DIVERSITÀ</a:t>
            </a:r>
          </a:p>
          <a:p>
            <a:pPr algn="ctr"/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4312052" y="4643836"/>
            <a:ext cx="2664296" cy="122413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VALUTAZIONE</a:t>
            </a:r>
          </a:p>
        </p:txBody>
      </p:sp>
      <p:sp>
        <p:nvSpPr>
          <p:cNvPr id="13" name="Ovale 12"/>
          <p:cNvSpPr/>
          <p:nvPr/>
        </p:nvSpPr>
        <p:spPr>
          <a:xfrm>
            <a:off x="4312052" y="259818"/>
            <a:ext cx="2664296" cy="122413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>
                  <a:solidFill>
                    <a:schemeClr val="bg1"/>
                  </a:solidFill>
                </a:ln>
              </a:rPr>
              <a:t>INCLUSIONE</a:t>
            </a:r>
          </a:p>
        </p:txBody>
      </p:sp>
      <p:sp>
        <p:nvSpPr>
          <p:cNvPr id="14" name="Ovale 13"/>
          <p:cNvSpPr/>
          <p:nvPr/>
        </p:nvSpPr>
        <p:spPr>
          <a:xfrm>
            <a:off x="8472263" y="3392996"/>
            <a:ext cx="2736305" cy="1224136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UGUAGLIANZA</a:t>
            </a:r>
          </a:p>
        </p:txBody>
      </p:sp>
      <p:sp>
        <p:nvSpPr>
          <p:cNvPr id="15" name="Ovale 14"/>
          <p:cNvSpPr/>
          <p:nvPr/>
        </p:nvSpPr>
        <p:spPr>
          <a:xfrm>
            <a:off x="8453864" y="908720"/>
            <a:ext cx="2754704" cy="122413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CONTINUITÀ</a:t>
            </a:r>
          </a:p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Connettore 1 16"/>
          <p:cNvCxnSpPr>
            <a:stCxn id="5" idx="0"/>
            <a:endCxn id="13" idx="4"/>
          </p:cNvCxnSpPr>
          <p:nvPr/>
        </p:nvCxnSpPr>
        <p:spPr>
          <a:xfrm flipV="1">
            <a:off x="5644200" y="1483954"/>
            <a:ext cx="0" cy="76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5" idx="7"/>
          </p:cNvCxnSpPr>
          <p:nvPr/>
        </p:nvCxnSpPr>
        <p:spPr>
          <a:xfrm flipV="1">
            <a:off x="6891675" y="1844824"/>
            <a:ext cx="1660109" cy="65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5" idx="5"/>
            <a:endCxn id="14" idx="2"/>
          </p:cNvCxnSpPr>
          <p:nvPr/>
        </p:nvCxnSpPr>
        <p:spPr>
          <a:xfrm>
            <a:off x="6891675" y="3723345"/>
            <a:ext cx="1580588" cy="28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5" idx="4"/>
            <a:endCxn id="12" idx="0"/>
          </p:cNvCxnSpPr>
          <p:nvPr/>
        </p:nvCxnSpPr>
        <p:spPr>
          <a:xfrm>
            <a:off x="5644200" y="3976433"/>
            <a:ext cx="0" cy="66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5" idx="3"/>
            <a:endCxn id="11" idx="6"/>
          </p:cNvCxnSpPr>
          <p:nvPr/>
        </p:nvCxnSpPr>
        <p:spPr>
          <a:xfrm flipH="1">
            <a:off x="2907895" y="3723345"/>
            <a:ext cx="1488830" cy="140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5" idx="1"/>
            <a:endCxn id="10" idx="5"/>
          </p:cNvCxnSpPr>
          <p:nvPr/>
        </p:nvCxnSpPr>
        <p:spPr>
          <a:xfrm flipH="1" flipV="1">
            <a:off x="3013436" y="1943803"/>
            <a:ext cx="1383289" cy="557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-49597" y="-30423"/>
            <a:ext cx="57682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SEZIONE 2: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LE SCELTE STRATEGICHE</a:t>
            </a:r>
            <a:endParaRPr lang="it-I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Sezione 3: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L’OFFERTA FORMATIVA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Traguardi attesi in uscita</a:t>
            </a: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Insegnamenti e quadri orario</a:t>
            </a:r>
            <a:endParaRPr lang="it-I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3.3. Curricolo di Istituto</a:t>
            </a: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3.4.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Iniziative di ampliamento curricolare</a:t>
            </a:r>
            <a:endParaRPr lang="it-I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3.5. Attività previste in relazione al PNSD</a:t>
            </a: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3.6. Valutazione degli apprendimenti</a:t>
            </a:r>
          </a:p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3.7. Azioni della Scuola per l'inclusione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672" y="5373216"/>
            <a:ext cx="5688632" cy="755104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INSEGNAMENTI E QUADRI ORARI</a:t>
            </a:r>
          </a:p>
        </p:txBody>
      </p:sp>
      <p:sp>
        <p:nvSpPr>
          <p:cNvPr id="5" name="Stella a 5 punte 4">
            <a:hlinkClick r:id="rId2" action="ppaction://hlinksldjump"/>
          </p:cNvPr>
          <p:cNvSpPr/>
          <p:nvPr/>
        </p:nvSpPr>
        <p:spPr>
          <a:xfrm>
            <a:off x="8580276" y="6237312"/>
            <a:ext cx="504056" cy="4638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91DF65A-7607-4C66-8352-C3C8094DA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918123"/>
              </p:ext>
            </p:extLst>
          </p:nvPr>
        </p:nvGraphicFramePr>
        <p:xfrm>
          <a:off x="1343472" y="513955"/>
          <a:ext cx="9649072" cy="4707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7440">
                  <a:extLst>
                    <a:ext uri="{9D8B030D-6E8A-4147-A177-3AD203B41FA5}">
                      <a16:colId xmlns:a16="http://schemas.microsoft.com/office/drawing/2014/main" val="1429436433"/>
                    </a:ext>
                  </a:extLst>
                </a:gridCol>
                <a:gridCol w="2126343">
                  <a:extLst>
                    <a:ext uri="{9D8B030D-6E8A-4147-A177-3AD203B41FA5}">
                      <a16:colId xmlns:a16="http://schemas.microsoft.com/office/drawing/2014/main" val="3743333797"/>
                    </a:ext>
                  </a:extLst>
                </a:gridCol>
                <a:gridCol w="1965289">
                  <a:extLst>
                    <a:ext uri="{9D8B030D-6E8A-4147-A177-3AD203B41FA5}">
                      <a16:colId xmlns:a16="http://schemas.microsoft.com/office/drawing/2014/main" val="2918090283"/>
                    </a:ext>
                  </a:extLst>
                </a:gridCol>
              </a:tblGrid>
              <a:tr h="32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DISCIPLINE 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CLASSI I, II E III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CLASSI IV E V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856605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60619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MATEMATICA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38547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INGLESE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1415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STORIA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7065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GEOGRAFIA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21519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SCIENZE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17419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TECNOLOGIA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7288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ARTE E IMMAGINE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77048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MUSICA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9438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EDUCAZIONE FISICA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89045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IRC/ATT. ALTERNATIVE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98436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Totale ore settimanali didattica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29466"/>
                  </a:ext>
                </a:extLst>
              </a:tr>
              <a:tr h="34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CLASSE DI VIOLINO (prova attitudinale IV e V)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92383"/>
                  </a:ext>
                </a:extLst>
              </a:tr>
              <a:tr h="50179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</a:rPr>
                        <a:t>A queste discipline si aggiunge l'insegnamento di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</a:rPr>
                        <a:t>Educazione Civica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</a:rPr>
                        <a:t>, introdotto con la legge n. 92 del 2019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5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1082674"/>
          </a:xfrm>
        </p:spPr>
        <p:txBody>
          <a:bodyPr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AMPLIAMENTO DELL’OFFERTA CURRICOLARE FORMATIVA</a:t>
            </a:r>
            <a:br>
              <a:rPr lang="it-IT" b="1" dirty="0">
                <a:latin typeface="Arial Narrow" panose="020B0606020202030204" pitchFamily="34" charset="0"/>
              </a:rPr>
            </a:br>
            <a:r>
              <a:rPr lang="it-IT" b="1" dirty="0">
                <a:latin typeface="Arial Narrow" panose="020B0606020202030204" pitchFamily="34" charset="0"/>
              </a:rPr>
              <a:t>avviene attraverso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556792"/>
            <a:ext cx="9829800" cy="4680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LEZIONI DECENTRATE SUL TERRITORIO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ITINERARI SCUOLACITTÀ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secondo la programmazione delle singole classi)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VIAGGI DI ISTRUZIONE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sono parte integrante della programmazione di classe; VENGONO DEFINITI E CONDIVISI con le famiglie entro novembre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PROGETTI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 istituto, di grado di scuola, di plesso, di classi parallele, di classe</a:t>
            </a:r>
          </a:p>
          <a:p>
            <a:pPr marL="0" indent="0" algn="ctr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anche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GRAZIE AL CONTRIBUTO VOLONTARIO </a:t>
            </a:r>
          </a:p>
          <a:p>
            <a:pPr marL="0" indent="0" algn="ctr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DELLE FAMIGLIE</a:t>
            </a:r>
          </a:p>
        </p:txBody>
      </p:sp>
    </p:spTree>
    <p:extLst>
      <p:ext uri="{BB962C8B-B14F-4D97-AF65-F5344CB8AC3E}">
        <p14:creationId xmlns:p14="http://schemas.microsoft.com/office/powerpoint/2010/main" val="33484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519BA-9C2D-4BC3-BA41-5F35C3F8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 Narrow" panose="020B0606020202030204" pitchFamily="34" charset="0"/>
              </a:rPr>
              <a:t>CONTRIBUTO VOLONTARIO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61298C-1669-466B-B824-7496DA07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658400" cy="464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famiglie contribuiscono versando, a settembre, una quota di circa 20 Euro ripartita tra: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ASSICURAZIONE SCOLASTICA </a:t>
            </a:r>
            <a:r>
              <a:rPr lang="it-IT" sz="2400" dirty="0"/>
              <a:t>OBBLIGATORIA;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 VOLONTARIO </a:t>
            </a:r>
            <a:r>
              <a:rPr lang="it-IT" sz="2400" dirty="0"/>
              <a:t>per la realizzazione dell’ampliamento dell’offerta formativa.</a:t>
            </a:r>
          </a:p>
          <a:p>
            <a:r>
              <a:rPr lang="it-IT" sz="2400" dirty="0"/>
              <a:t>Da quest’anno </a:t>
            </a:r>
            <a:r>
              <a:rPr lang="it-IT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MADRELINGUA INGLESE </a:t>
            </a:r>
            <a:r>
              <a:rPr lang="it-IT" sz="2400" dirty="0"/>
              <a:t>per tutti gli alunni</a:t>
            </a:r>
          </a:p>
          <a:p>
            <a:pPr lvl="1"/>
            <a:r>
              <a:rPr lang="it-IT" sz="2400" dirty="0"/>
              <a:t> </a:t>
            </a:r>
            <a:r>
              <a:rPr lang="it-IT" sz="2400" dirty="0">
                <a:solidFill>
                  <a:srgbClr val="00B050"/>
                </a:solidFill>
              </a:rPr>
              <a:t>sezione 5 anni scuola dell’infanzia Collodi e Madonnina</a:t>
            </a:r>
          </a:p>
          <a:p>
            <a:pPr lvl="1"/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classi IV e V scuole Primarie AFM, Bersani, Collodi e Gramsci</a:t>
            </a:r>
          </a:p>
          <a:p>
            <a:pPr lvl="1"/>
            <a:r>
              <a:rPr lang="it-IT" sz="2400" dirty="0">
                <a:solidFill>
                  <a:srgbClr val="33CCFF"/>
                </a:solidFill>
              </a:rPr>
              <a:t> </a:t>
            </a:r>
            <a:r>
              <a:rPr lang="it-IT" sz="2400" dirty="0">
                <a:solidFill>
                  <a:srgbClr val="954ECA"/>
                </a:solidFill>
              </a:rPr>
              <a:t>classi I scuola secondaria I grado Marconi</a:t>
            </a:r>
          </a:p>
        </p:txBody>
      </p:sp>
    </p:spTree>
    <p:extLst>
      <p:ext uri="{BB962C8B-B14F-4D97-AF65-F5344CB8AC3E}">
        <p14:creationId xmlns:p14="http://schemas.microsoft.com/office/powerpoint/2010/main" val="26220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b="1" dirty="0">
                <a:latin typeface="Arial Narrow" panose="020B0606020202030204" pitchFamily="34" charset="0"/>
              </a:rPr>
              <a:t>PROGETTI SCUOLA PRIMARIA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B90905-8173-426B-A77E-5F2FD397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76672"/>
            <a:ext cx="2493480" cy="175001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FE6E354-083D-4295-AFFC-F69EE09606E9}"/>
              </a:ext>
            </a:extLst>
          </p:cNvPr>
          <p:cNvSpPr/>
          <p:nvPr/>
        </p:nvSpPr>
        <p:spPr>
          <a:xfrm>
            <a:off x="4546000" y="570486"/>
            <a:ext cx="2433711" cy="1658255"/>
          </a:xfrm>
          <a:prstGeom prst="rect">
            <a:avLst/>
          </a:prstGeom>
          <a:solidFill>
            <a:srgbClr val="00B0F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AMBITO 2: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Didattica inclusiva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Potenziamento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LINGUA ITALIANA, MATEMATICA, INGLESE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4CB3F3-5A45-4CFD-A7CB-170E78A9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6" y="2996952"/>
            <a:ext cx="2493480" cy="17226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E6D867-3207-4B74-B466-076C84F6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12" y="2996952"/>
            <a:ext cx="2493480" cy="16582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7F1FAE0-1391-4465-B686-F22D0A288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800" y="587264"/>
            <a:ext cx="2816596" cy="16582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9490461-82F1-4605-A65B-A980ED98C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248" y="2996952"/>
            <a:ext cx="272514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C74F97D-7508-46F5-ADD8-176EA065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0728"/>
            <a:ext cx="4774840" cy="4774840"/>
          </a:xfrm>
          <a:prstGeom prst="rect">
            <a:avLst/>
          </a:prstGeom>
        </p:spPr>
      </p:pic>
      <p:sp>
        <p:nvSpPr>
          <p:cNvPr id="49" name="Rectangle 21">
            <a:extLst>
              <a:ext uri="{FF2B5EF4-FFF2-40B4-BE49-F238E27FC236}">
                <a16:creationId xmlns:a16="http://schemas.microsoft.com/office/drawing/2014/main" id="{39825498-09E9-4462-BFF1-FBF0030E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4" name="Scorrimento verticale 53">
            <a:extLst>
              <a:ext uri="{FF2B5EF4-FFF2-40B4-BE49-F238E27FC236}">
                <a16:creationId xmlns:a16="http://schemas.microsoft.com/office/drawing/2014/main" id="{6D9C357F-9A85-4A03-B8C1-5DD12F5AEC35}"/>
              </a:ext>
            </a:extLst>
          </p:cNvPr>
          <p:cNvSpPr/>
          <p:nvPr/>
        </p:nvSpPr>
        <p:spPr>
          <a:xfrm>
            <a:off x="4583832" y="914400"/>
            <a:ext cx="5400599" cy="5414481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Infanzia COLLODI</a:t>
            </a:r>
            <a:endParaRPr lang="it-IT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Infanzia MADONNINA</a:t>
            </a:r>
            <a:endParaRPr lang="it-IT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Pr</a:t>
            </a:r>
            <a:r>
              <a:rPr lang="it-IT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MARCONI </a:t>
            </a:r>
            <a:r>
              <a:rPr lang="it-IT" sz="1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 Anna Frank Marconi)</a:t>
            </a:r>
            <a:endParaRPr lang="it-IT" sz="1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Pr. </a:t>
            </a:r>
            <a:r>
              <a:rPr lang="it-IT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BERSANI </a:t>
            </a:r>
            <a:r>
              <a:rPr lang="it-IT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(Albareto)</a:t>
            </a:r>
            <a:endParaRPr lang="it-IT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Pr. </a:t>
            </a:r>
            <a:r>
              <a:rPr lang="it-IT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COLLODI</a:t>
            </a:r>
            <a:endParaRPr lang="it-IT" sz="2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Sc. Pr. </a:t>
            </a:r>
            <a:r>
              <a:rPr lang="it-IT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0386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GRAMSCI</a:t>
            </a:r>
            <a:endParaRPr lang="it-IT" sz="2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Sc. Sec. I Grado MARCONI</a:t>
            </a:r>
            <a:endParaRPr lang="it-IT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7828" y="109514"/>
            <a:ext cx="3096344" cy="68761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4" y="1052736"/>
            <a:ext cx="1137726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latin typeface="Arial Narrow" panose="020B0606020202030204" pitchFamily="34" charset="0"/>
                <a:cs typeface="Arial" panose="020B0604020202020204" pitchFamily="34" charset="0"/>
              </a:rPr>
              <a:t>Costituisce un momento essenziale del processo di apprendimento/insegnamento. </a:t>
            </a:r>
          </a:p>
          <a:p>
            <a:pPr marL="0" indent="0">
              <a:buNone/>
            </a:pPr>
            <a:r>
              <a:rPr lang="it-IT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VALUTAZIONE SOMMATIVA – FORMATIVA – ORIENTATIVA </a:t>
            </a:r>
          </a:p>
          <a:p>
            <a:pPr marL="0" indent="0">
              <a:buNone/>
            </a:pPr>
            <a:r>
              <a:rPr lang="it-IT" sz="3200" dirty="0">
                <a:latin typeface="Arial Narrow" panose="020B0606020202030204" pitchFamily="34" charset="0"/>
                <a:cs typeface="Arial" panose="020B0604020202020204" pitchFamily="34" charset="0"/>
              </a:rPr>
              <a:t>È parte integrante della progettazione, non solo come controllo degli apprendimenti, ma come verifica dell’intervento didattico al fine di operare con flessibilità sul progetto educativo.</a:t>
            </a:r>
          </a:p>
          <a:p>
            <a:pPr marL="0" indent="0">
              <a:buNone/>
            </a:pPr>
            <a:r>
              <a:rPr lang="it-IT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Documenta i progressi compiuti nell'area cognitiva, ma anche il processo di evoluzione e di maturazione della personalità dell’alunno.</a:t>
            </a:r>
          </a:p>
        </p:txBody>
      </p:sp>
    </p:spTree>
    <p:extLst>
      <p:ext uri="{BB962C8B-B14F-4D97-AF65-F5344CB8AC3E}">
        <p14:creationId xmlns:p14="http://schemas.microsoft.com/office/powerpoint/2010/main" val="19472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74622-8188-4C1B-90F7-D42BA4FF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it-IT" b="1" dirty="0">
                <a:latin typeface="Arial Narrow" pitchFamily="34" charset="0"/>
              </a:rPr>
              <a:t>È  UN IMPIANTO VALUTATIVO 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8D485F-EA19-4E08-99DE-E98750F7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802416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200" dirty="0">
                <a:latin typeface="Arial Narrow" pitchFamily="34" charset="0"/>
              </a:rPr>
              <a:t>- che </a:t>
            </a:r>
            <a:r>
              <a:rPr lang="it-IT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supera 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il voto numerico </a:t>
            </a:r>
            <a:r>
              <a:rPr lang="it-IT" sz="3200" dirty="0">
                <a:latin typeface="Arial Narrow" pitchFamily="34" charset="0"/>
              </a:rPr>
              <a:t>su base decimale nella valutazione periodica e finale </a:t>
            </a:r>
          </a:p>
          <a:p>
            <a:pPr>
              <a:buNone/>
            </a:pPr>
            <a:r>
              <a:rPr lang="it-IT" sz="3200" dirty="0">
                <a:latin typeface="Arial Narrow" pitchFamily="34" charset="0"/>
              </a:rPr>
              <a:t>- consente di rappresentare, in </a:t>
            </a:r>
            <a:r>
              <a:rPr lang="it-IT" sz="3200" i="1" dirty="0">
                <a:latin typeface="Arial Narrow" pitchFamily="34" charset="0"/>
              </a:rPr>
              <a:t>trasparenza</a:t>
            </a:r>
            <a:r>
              <a:rPr lang="it-IT" sz="3200" dirty="0">
                <a:latin typeface="Arial Narrow" pitchFamily="34" charset="0"/>
              </a:rPr>
              <a:t>, gli articolati </a:t>
            </a:r>
            <a:r>
              <a:rPr lang="it-IT" sz="3200" u="sng" dirty="0">
                <a:latin typeface="Arial Narrow" pitchFamily="34" charset="0"/>
              </a:rPr>
              <a:t>processi </a:t>
            </a:r>
          </a:p>
          <a:p>
            <a:pPr lvl="1"/>
            <a:r>
              <a:rPr lang="it-IT" sz="3200" u="sng" dirty="0">
                <a:latin typeface="Arial Narrow" pitchFamily="34" charset="0"/>
              </a:rPr>
              <a:t>cognitivi  </a:t>
            </a:r>
          </a:p>
          <a:p>
            <a:pPr lvl="1"/>
            <a:r>
              <a:rPr lang="it-IT" sz="3200" u="sng" dirty="0">
                <a:latin typeface="Arial Narrow" pitchFamily="34" charset="0"/>
              </a:rPr>
              <a:t>meta-cognitivi</a:t>
            </a:r>
            <a:endParaRPr lang="it-IT" sz="3200" dirty="0">
              <a:latin typeface="Arial Narrow" pitchFamily="34" charset="0"/>
            </a:endParaRPr>
          </a:p>
          <a:p>
            <a:pPr lvl="1"/>
            <a:r>
              <a:rPr lang="it-IT" sz="3200" u="sng" dirty="0">
                <a:latin typeface="Arial Narrow" pitchFamily="34" charset="0"/>
              </a:rPr>
              <a:t>emotivi </a:t>
            </a:r>
          </a:p>
          <a:p>
            <a:pPr lvl="1"/>
            <a:r>
              <a:rPr lang="it-IT" sz="3200" u="sng" dirty="0">
                <a:latin typeface="Arial Narrow" pitchFamily="34" charset="0"/>
              </a:rPr>
              <a:t> sociali </a:t>
            </a:r>
            <a:endParaRPr lang="it-IT" sz="3200" dirty="0">
              <a:latin typeface="Arial Narrow" pitchFamily="34" charset="0"/>
            </a:endParaRPr>
          </a:p>
          <a:p>
            <a:pPr>
              <a:buNone/>
            </a:pPr>
            <a:r>
              <a:rPr lang="it-IT" sz="3200" dirty="0">
                <a:solidFill>
                  <a:schemeClr val="bg1"/>
                </a:solidFill>
                <a:latin typeface="Arial Narrow" pitchFamily="34" charset="0"/>
              </a:rPr>
              <a:t>attra</a:t>
            </a:r>
            <a:r>
              <a:rPr lang="it-IT" sz="3200" dirty="0">
                <a:latin typeface="Arial Narrow" pitchFamily="34" charset="0"/>
              </a:rPr>
              <a:t>verso i quali si manifestano i risultati degli apprendimenti.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86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D5C59-7739-4301-AB83-78851791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it-IT" b="1" dirty="0">
                <a:latin typeface="Arial Narrow" pitchFamily="34" charset="0"/>
              </a:rPr>
              <a:t>VALUTAZIONE PER L’APPRENDIMENTO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D2A202-ADA9-414A-A20D-A2EFC511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370368" cy="403244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it-IT" sz="3600" dirty="0">
                <a:latin typeface="Arial Narrow" pitchFamily="34" charset="0"/>
              </a:rPr>
              <a:t>  </a:t>
            </a:r>
            <a:r>
              <a:rPr lang="it-IT" sz="3200" dirty="0">
                <a:latin typeface="Arial Narrow" pitchFamily="34" charset="0"/>
              </a:rPr>
              <a:t>ha carattere </a:t>
            </a:r>
            <a:r>
              <a:rPr lang="it-IT" sz="3200" u="sng" dirty="0">
                <a:latin typeface="Arial Narrow" pitchFamily="34" charset="0"/>
              </a:rPr>
              <a:t>formativo: </a:t>
            </a:r>
            <a:r>
              <a:rPr lang="it-IT" sz="3200" dirty="0">
                <a:latin typeface="Arial Narrow" pitchFamily="34" charset="0"/>
              </a:rPr>
              <a:t> </a:t>
            </a:r>
          </a:p>
          <a:p>
            <a:pPr algn="just">
              <a:lnSpc>
                <a:spcPct val="110000"/>
              </a:lnSpc>
              <a:buNone/>
            </a:pPr>
            <a:r>
              <a:rPr lang="it-IT" sz="3200" dirty="0">
                <a:latin typeface="Arial Narrow" pitchFamily="34" charset="0"/>
              </a:rPr>
              <a:t>	le informazioni rilevate sono utilizzate  anche per </a:t>
            </a:r>
            <a:r>
              <a:rPr lang="it-IT" sz="3200" u="sng" dirty="0">
                <a:latin typeface="Arial Narrow" pitchFamily="34" charset="0"/>
              </a:rPr>
              <a:t>adattare l’insegnamento </a:t>
            </a:r>
            <a:r>
              <a:rPr lang="it-IT" sz="3200" dirty="0">
                <a:latin typeface="Arial Narrow" pitchFamily="34" charset="0"/>
              </a:rPr>
              <a:t>ai </a:t>
            </a:r>
            <a:r>
              <a:rPr lang="it-IT" sz="3200" i="1" dirty="0">
                <a:latin typeface="Arial Narrow" pitchFamily="34" charset="0"/>
              </a:rPr>
              <a:t>bisogni educativi </a:t>
            </a:r>
            <a:r>
              <a:rPr lang="it-IT" sz="3200" i="1" u="sng" dirty="0">
                <a:latin typeface="Arial Narrow" pitchFamily="34" charset="0"/>
              </a:rPr>
              <a:t>concreti</a:t>
            </a:r>
            <a:r>
              <a:rPr lang="it-IT" sz="3200" dirty="0">
                <a:latin typeface="Arial Narrow" pitchFamily="34" charset="0"/>
              </a:rPr>
              <a:t> degli alunni e ai loro </a:t>
            </a:r>
            <a:r>
              <a:rPr lang="it-IT" sz="3200" u="sng" dirty="0">
                <a:latin typeface="Arial Narrow" pitchFamily="34" charset="0"/>
              </a:rPr>
              <a:t>stili di apprendimento</a:t>
            </a:r>
            <a:r>
              <a:rPr lang="it-IT" sz="3200" dirty="0">
                <a:latin typeface="Arial Narrow" pitchFamily="34" charset="0"/>
              </a:rPr>
              <a:t>, modificando le attività </a:t>
            </a:r>
            <a:r>
              <a:rPr lang="it-IT" sz="3200" u="sng" dirty="0">
                <a:latin typeface="Arial Narrow" pitchFamily="34" charset="0"/>
              </a:rPr>
              <a:t>in funzione </a:t>
            </a:r>
            <a:r>
              <a:rPr lang="it-IT" sz="3200" dirty="0">
                <a:latin typeface="Arial Narrow" pitchFamily="34" charset="0"/>
              </a:rPr>
              <a:t>di ciò che è stato osservato e a partire da ciò che può essere valorizzato.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0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1464" y="365126"/>
            <a:ext cx="9396536" cy="1335682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VALUTAZIONE DEL COMPORTAMENTO  e</a:t>
            </a:r>
            <a:br>
              <a:rPr lang="it-IT" b="1" dirty="0">
                <a:latin typeface="Arial Narrow" panose="020B0606020202030204" pitchFamily="34" charset="0"/>
              </a:rPr>
            </a:br>
            <a:r>
              <a:rPr lang="it-IT" b="1" dirty="0">
                <a:latin typeface="Arial Narrow" panose="020B0606020202030204" pitchFamily="34" charset="0"/>
              </a:rPr>
              <a:t>GIUDIZIO SINTETICO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1464" y="1828800"/>
            <a:ext cx="10297144" cy="34747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3200" dirty="0">
                <a:latin typeface="Arial Narrow" panose="020B0606020202030204" pitchFamily="34" charset="0"/>
                <a:cs typeface="Arial" panose="020B0604020202020204" pitchFamily="34" charset="0"/>
              </a:rPr>
              <a:t>Per la </a:t>
            </a:r>
            <a:r>
              <a:rPr lang="it-IT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VALUTAZIONE del COMPORTAMENTO </a:t>
            </a:r>
            <a:r>
              <a:rPr lang="it-IT" sz="3200" dirty="0">
                <a:latin typeface="Arial Narrow" panose="020B0606020202030204" pitchFamily="34" charset="0"/>
                <a:cs typeface="Arial" panose="020B0604020202020204" pitchFamily="34" charset="0"/>
              </a:rPr>
              <a:t>e per la definizione dei descrittori relativi al </a:t>
            </a:r>
            <a: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GIUDIZIO INTERMEDIO E FINALE  </a:t>
            </a:r>
            <a:r>
              <a:rPr lang="it-IT" sz="3200" dirty="0">
                <a:latin typeface="Arial Narrow" panose="020B0606020202030204" pitchFamily="34" charset="0"/>
                <a:cs typeface="Arial" panose="020B0604020202020204" pitchFamily="34" charset="0"/>
              </a:rPr>
              <a:t>vengono utilizzate due rubriche di valutazione in cui le dimensioni sono state correlate con le competenze di cittadinanza europee. </a:t>
            </a:r>
            <a:endParaRPr lang="it-IT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440" y="836712"/>
            <a:ext cx="9829800" cy="3816424"/>
          </a:xfrm>
        </p:spPr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L’istruzione è un </a:t>
            </a:r>
            <a:r>
              <a:rPr lang="it-IT" sz="96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DIRITTO/DOVERE</a:t>
            </a:r>
            <a:r>
              <a:rPr lang="it-IT" sz="7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it-IT" sz="7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it-IT" sz="72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ogni cittadino</a:t>
            </a:r>
          </a:p>
        </p:txBody>
      </p:sp>
    </p:spTree>
    <p:extLst>
      <p:ext uri="{BB962C8B-B14F-4D97-AF65-F5344CB8AC3E}">
        <p14:creationId xmlns:p14="http://schemas.microsoft.com/office/powerpoint/2010/main" val="17610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1336" cy="1082674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ORGANIZZAZIONE  SCOLASTICA  PRIMARIA  IC10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738150" y="1828800"/>
            <a:ext cx="3711929" cy="3476625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Arial Narrow" pitchFamily="34" charset="0"/>
              </a:rPr>
              <a:t>4 SCUOLE PRIMARIE</a:t>
            </a:r>
          </a:p>
          <a:p>
            <a:endParaRPr lang="it-IT" sz="3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it-IT" sz="3200" b="1" dirty="0">
                <a:solidFill>
                  <a:schemeClr val="tx2"/>
                </a:solidFill>
                <a:latin typeface="Arial Narrow" pitchFamily="34" charset="0"/>
              </a:rPr>
              <a:t>40 CLASSI</a:t>
            </a:r>
          </a:p>
          <a:p>
            <a:endParaRPr lang="it-IT" sz="3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it-IT" sz="3200" b="1" dirty="0">
                <a:solidFill>
                  <a:schemeClr val="tx2"/>
                </a:solidFill>
                <a:latin typeface="Arial Narrow" pitchFamily="34" charset="0"/>
              </a:rPr>
              <a:t>Più di 900 alunni</a:t>
            </a:r>
          </a:p>
        </p:txBody>
      </p:sp>
      <p:sp>
        <p:nvSpPr>
          <p:cNvPr id="9" name="CasellaDiTesto 8"/>
          <p:cNvSpPr txBox="1"/>
          <p:nvPr/>
        </p:nvSpPr>
        <p:spPr>
          <a:xfrm rot="1319707">
            <a:off x="4881554" y="3071810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latin typeface="Arial Narrow" pitchFamily="34" charset="0"/>
              </a:rPr>
              <a:t>TEMPO PIENO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09588" y="1071546"/>
            <a:ext cx="6929486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000"/>
              </a:spcBef>
              <a:buSzPct val="100000"/>
            </a:pPr>
            <a:r>
              <a:rPr lang="it-IT" altLang="it-IT" sz="54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6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classi il più possibile </a:t>
            </a:r>
          </a:p>
          <a:p>
            <a:pPr>
              <a:spcBef>
                <a:spcPts val="1000"/>
              </a:spcBef>
              <a:buSzPct val="100000"/>
            </a:pPr>
            <a:r>
              <a:rPr lang="it-IT" altLang="it-IT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omogenee</a:t>
            </a:r>
            <a:r>
              <a:rPr lang="it-IT" altLang="it-IT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6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 di loro</a:t>
            </a:r>
          </a:p>
          <a:p>
            <a:pPr algn="ctr">
              <a:spcBef>
                <a:spcPts val="1000"/>
              </a:spcBef>
              <a:buSzPct val="100000"/>
            </a:pPr>
            <a:r>
              <a:rPr lang="it-IT" altLang="it-IT" sz="6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nella loro </a:t>
            </a:r>
            <a:r>
              <a:rPr lang="it-IT" altLang="it-IT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eterogeneità</a:t>
            </a:r>
            <a:endParaRPr lang="it-IT" altLang="it-IT" sz="6600" dirty="0">
              <a:solidFill>
                <a:srgbClr val="FFFFFF"/>
              </a:solidFill>
            </a:endParaRPr>
          </a:p>
        </p:txBody>
      </p:sp>
      <p:pic>
        <p:nvPicPr>
          <p:cNvPr id="4" name="Immagine 3" descr="pallonc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74" y="1142984"/>
            <a:ext cx="3107553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66910" y="285728"/>
            <a:ext cx="77692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80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IL TEMPO PIENO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9522" y="1571613"/>
            <a:ext cx="9977478" cy="46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800"/>
              </a:spcBef>
              <a:buSzPct val="100000"/>
              <a:defRPr/>
            </a:pPr>
            <a:endParaRPr lang="it-IT" altLang="it-IT" sz="4400" dirty="0">
              <a:solidFill>
                <a:srgbClr val="000000"/>
              </a:solidFill>
              <a:latin typeface="Arial Narrow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SzPct val="100000"/>
              <a:defRPr/>
            </a:pPr>
            <a:r>
              <a:rPr lang="it-IT" altLang="it-IT" sz="44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permette alla scuola di fornire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STRUMENTI</a:t>
            </a:r>
            <a:r>
              <a:rPr lang="it-IT" altLang="it-IT" sz="6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44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	oltre che </a:t>
            </a:r>
            <a:r>
              <a:rPr lang="it-IT" altLang="it-IT" sz="66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NOZIONI</a:t>
            </a:r>
            <a:endParaRPr lang="it-IT" altLang="it-IT" sz="3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20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38084" y="260648"/>
            <a:ext cx="11358642" cy="64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800"/>
              </a:spcBef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	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La sua struttura valorizza la </a:t>
            </a:r>
            <a:r>
              <a:rPr lang="it-IT" altLang="it-IT" sz="32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QUALITÀ</a:t>
            </a:r>
            <a:r>
              <a:rPr lang="it-IT" alt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 ciò che si propone in classe grazie a:</a:t>
            </a:r>
          </a:p>
          <a:p>
            <a:pPr lvl="1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Un </a:t>
            </a:r>
            <a:r>
              <a:rPr lang="it-IT" altLang="it-IT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tempo scuola</a:t>
            </a:r>
            <a:r>
              <a:rPr lang="it-IT" altLang="it-IT" sz="44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senza eccessivo affanno</a:t>
            </a:r>
          </a:p>
          <a:p>
            <a:pPr lvl="1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Una </a:t>
            </a:r>
            <a:r>
              <a:rPr lang="it-IT" altLang="it-IT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suddivisione disciplinare</a:t>
            </a:r>
            <a:r>
              <a:rPr lang="it-IT" altLang="it-IT" sz="44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che garantisce equilibrio nell’arco della giornata scolastica</a:t>
            </a:r>
          </a:p>
          <a:p>
            <a:pPr lvl="1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Una </a:t>
            </a:r>
            <a:r>
              <a:rPr lang="it-IT" altLang="it-IT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parità di ruoli</a:t>
            </a:r>
            <a:r>
              <a:rPr lang="it-IT" altLang="it-IT" sz="44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all’interno del team docenti</a:t>
            </a:r>
          </a:p>
          <a:p>
            <a:pPr lvl="1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La </a:t>
            </a:r>
            <a:r>
              <a:rPr lang="it-IT" altLang="it-IT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contemporaneità</a:t>
            </a: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dei docenti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it-IT" altLang="it-IT" sz="3200" dirty="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lh3.googleusercontent.com/Q8jGpO61RGOWK-wouPkdt3USfGOL2MM6S_K5NDwAnxkDP5CeGYzN6pN7OyH7qdIzwTjmwRcm1uNH2ntPWAJ0yP6tpNAoJsfLUlXXSvyqZpTiNIWNxmLwwWdp5xR29971sn7IxuVaoNF8Al3PwpEB3ByAcr_eVE0Pd2sTPIy64f1H2hV5mYnMKPDYs1urH-8MFdiT6-23XtCm3ALRL5-_WmmzOdm_cnv_tsp9ymc_h7lj1E2pTa63hwDcmpx18jMlcrMGNaiy9I9L7JaKm7yneUqoc-pwfoprFqY_Jmkm5cLqxjQxiRgBvM-fV_kmSGUXfLBj_iA_07AlW7S7oPftvjypabZWAjY2f91LJWx7NZLjhR017yUen3tqMWbSDxVU8ZUvLzkUnHaDvimzwNxl1NnlTREjEHEYqTWnWounRq60w1C0HvKfnA_H6zZq50g9D5AslCIEiAg0rxYmLdrkmKAphOJMSsEQ5iRHu9R-UWgB2EUni-QaxJDCZg1F_pREVfBASvqkQdT-jeuVtr35RZtVLlANBzNqqKPVVWykGl9GL10v1d-Q1pwlvsPP4qphIcw3S4xAPH5pY0gU9rmGNtiWLnMwLmbcYy9M2f-XVE0cN1AFFMci2qXCEt6cbvodnDGiKILzLvmsWKTsXUcZOCo2EPicPWxCjNYLrqi2lgil-6x5VT6d2BKpRJ-k=w876-h657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71414"/>
            <a:ext cx="3714776" cy="2786083"/>
          </a:xfrm>
          <a:prstGeom prst="rect">
            <a:avLst/>
          </a:prstGeom>
          <a:noFill/>
        </p:spPr>
      </p:pic>
      <p:pic>
        <p:nvPicPr>
          <p:cNvPr id="13314" name="Picture 2" descr="https://lh3.googleusercontent.com/eTEu8jxzaY0Hs_v77biXs7j4MoSpE0WoWhLxjTViw7SvZv4grJOjleFj_ZJ7JhYtbGAELSfeEsaiRc5Z4s8Qf_eVJNNWMrqRUWM4jz804h86Yc_eQzoD66aTKDEI4lMEEUbC98lpt6_xBuNnhR3ret9EuQgopPaiNkCt1XRi9o016-ETW5etDwS6TZgGogFZUNToP4uq4mf4fsK1nWvPPCh2dWgvHtO23Yp0UIBf3BpmgS7fIYFaUR1N4uS0d6XHqQ5GD1C-b_tqKOGifIyDVjc6wOQvW-umBTL-hMWtoYwSfNTh0ZVHhb_Ywp1xrD0jTTobqSflHZkrPVUhUh5qDzcOwIuwTEawVRL6IeDom7WYj1KruHYEvaB-qKNTP49KD8u9d-UW1KQFffiPJz5T-V8dgn65rHNtHlACPTOO5LuwInM4dtMyWYd8jV9nTmE4rtTF79_ipsOyghrr9pESOIY8u232wWBjhzuQVWtwcqvMayNPClPPFw0XMcSUIquCmz0u17-r8xoGy_i2LqMBIUsb_QsTf14EQj5qXrtB3iR1r0lehkPdCRLpmUbPUwDNXHvbGgJ8v0kEgsSBI-zC4SXXvAgvGwzWzClRm9Pnja8HJcym8ORD2uOQRW93Ova6mhhHX3nlCZiYS-e0rjscyH6cqZREl8cjhLIg3Yqpj7-DdaB4Zjya2aoJb5WG=w493-h657-no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58" y="3571876"/>
            <a:ext cx="2357454" cy="3143272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095736" y="2894014"/>
            <a:ext cx="414340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CONTEMPORANEITÀ</a:t>
            </a:r>
          </a:p>
        </p:txBody>
      </p:sp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4167174" y="285728"/>
            <a:ext cx="3814778" cy="1806597"/>
          </a:xfrm>
          <a:prstGeom prst="roundRect">
            <a:avLst>
              <a:gd name="adj" fmla="val 16667"/>
            </a:avLst>
          </a:prstGeom>
          <a:solidFill>
            <a:srgbClr val="D383D9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Creazione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moduli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interdisciplinari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4310050" y="4653136"/>
            <a:ext cx="3714776" cy="199057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Istituzione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gruppi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livello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80960" y="2571744"/>
            <a:ext cx="3303629" cy="1387481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r>
              <a:rPr lang="it-IT" alt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gruppi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543926" y="2643181"/>
            <a:ext cx="3267114" cy="1316043"/>
          </a:xfrm>
          <a:prstGeom prst="roundRect">
            <a:avLst>
              <a:gd name="adj" fmla="val 16667"/>
            </a:avLst>
          </a:prstGeom>
          <a:solidFill>
            <a:srgbClr val="7676D8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Uscite </a:t>
            </a:r>
          </a:p>
          <a:p>
            <a:pPr algn="ctr" eaLnBrk="1" hangingPunct="1">
              <a:buSzPct val="100000"/>
              <a:defRPr/>
            </a:pPr>
            <a:r>
              <a:rPr lang="it-IT" altLang="it-IT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sul territorio</a:t>
            </a:r>
          </a:p>
        </p:txBody>
      </p:sp>
      <p:pic>
        <p:nvPicPr>
          <p:cNvPr id="11" name="Immagine 10" descr="uscite territori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900" y="0"/>
            <a:ext cx="1448054" cy="2571744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8167702" y="3251204"/>
            <a:ext cx="214314" cy="34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1664" y="476672"/>
            <a:ext cx="7315200" cy="182880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DIRIGENTE SCOLASTICO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71664" y="2438400"/>
            <a:ext cx="6912768" cy="914400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</a:rPr>
              <a:t>Dott.ssa</a:t>
            </a:r>
            <a:r>
              <a:rPr lang="it-IT" sz="3200" b="1" dirty="0">
                <a:latin typeface="+mn-lt"/>
              </a:rPr>
              <a:t> VIVIANA GIACOMINI</a:t>
            </a:r>
          </a:p>
        </p:txBody>
      </p:sp>
    </p:spTree>
    <p:extLst>
      <p:ext uri="{BB962C8B-B14F-4D97-AF65-F5344CB8AC3E}">
        <p14:creationId xmlns:p14="http://schemas.microsoft.com/office/powerpoint/2010/main" val="9164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95274" y="332656"/>
            <a:ext cx="1100145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permette </a:t>
            </a:r>
            <a:r>
              <a:rPr lang="it-IT" altLang="it-IT" sz="40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opportunità educative </a:t>
            </a:r>
            <a:b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anche </a:t>
            </a:r>
            <a:r>
              <a:rPr lang="it-IT" altLang="it-IT" sz="32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nel</a:t>
            </a:r>
            <a:r>
              <a:rPr lang="it-IT" altLang="it-IT" sz="32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tempo mensa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38085" y="2000240"/>
            <a:ext cx="1195391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endParaRPr lang="it-IT" altLang="it-IT" sz="32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osservare le </a:t>
            </a:r>
            <a:r>
              <a:rPr lang="it-IT" altLang="it-IT" sz="3200" u="sng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DINAMICHE RELAZIONALI</a:t>
            </a:r>
          </a:p>
          <a:p>
            <a:pPr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it-IT" altLang="it-IT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   </a:t>
            </a:r>
            <a:r>
              <a:rPr lang="it-IT" alt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intervenire in modo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it-IT" altLang="it-IT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  			Formale					    	Informale</a:t>
            </a:r>
            <a:endParaRPr lang="it-IT" altLang="it-IT" sz="32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951984" y="2000240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5951984" y="3145936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1994960">
            <a:off x="6938886" y="4269045"/>
            <a:ext cx="571504" cy="378816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8677481">
            <a:off x="5000770" y="4273840"/>
            <a:ext cx="571504" cy="378816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3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523968" y="1556792"/>
            <a:ext cx="9429815" cy="408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	</a:t>
            </a: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</a:rPr>
              <a:t>I</a:t>
            </a: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4000" i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tempi più distesi 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permettono agli insegnanti di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INTERROMPERE</a:t>
            </a:r>
            <a:r>
              <a:rPr lang="it-IT" alt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l’attività</a:t>
            </a:r>
            <a:r>
              <a:rPr lang="it-IT" altLang="it-IT" sz="36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didattica 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 </a:t>
            </a: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CURARE</a:t>
            </a: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6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l’aspetto educativo</a:t>
            </a:r>
          </a:p>
        </p:txBody>
      </p:sp>
    </p:spTree>
    <p:extLst>
      <p:ext uri="{BB962C8B-B14F-4D97-AF65-F5344CB8AC3E}">
        <p14:creationId xmlns:p14="http://schemas.microsoft.com/office/powerpoint/2010/main" val="37250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523968" y="1071546"/>
            <a:ext cx="9429815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86500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200" dirty="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	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RISPETTARE </a:t>
            </a:r>
            <a:r>
              <a:rPr lang="it-IT" alt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 </a:t>
            </a: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tempi di apprendimento 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VALORIZZARE</a:t>
            </a: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le </a:t>
            </a:r>
            <a:r>
              <a:rPr lang="it-IT" altLang="it-IT" sz="36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caratteristiche</a:t>
            </a:r>
            <a:r>
              <a:rPr lang="it-IT" altLang="it-IT" sz="36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e le </a:t>
            </a:r>
            <a:r>
              <a:rPr lang="it-IT" altLang="it-IT" sz="36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peculiarità</a:t>
            </a: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 ogni singolo alunno</a:t>
            </a:r>
            <a:endParaRPr lang="it-IT" altLang="it-IT" sz="3600" b="1" dirty="0">
              <a:solidFill>
                <a:srgbClr val="000000"/>
              </a:solidFill>
              <a:latin typeface="Arial Narrow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 il loro </a:t>
            </a:r>
            <a:r>
              <a:rPr lang="it-IT" altLang="it-IT" sz="48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SUCCESSO FORMATIVO </a:t>
            </a:r>
          </a:p>
        </p:txBody>
      </p:sp>
    </p:spTree>
    <p:extLst>
      <p:ext uri="{BB962C8B-B14F-4D97-AF65-F5344CB8AC3E}">
        <p14:creationId xmlns:p14="http://schemas.microsoft.com/office/powerpoint/2010/main" val="1935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774825" y="1722438"/>
            <a:ext cx="86423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it-IT" altLang="it-IT" sz="3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827213" y="5681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2398" y="428604"/>
            <a:ext cx="11430080" cy="1082674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IL TEMPO PIENO permette la </a:t>
            </a:r>
            <a:r>
              <a:rPr lang="it-IT" altLang="it-IT" sz="40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FLESSIBILITÀ DIDATTICA </a:t>
            </a:r>
            <a:r>
              <a:rPr lang="it-IT" altLang="it-IT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</a:t>
            </a:r>
            <a:r>
              <a:rPr lang="it-IT" altLang="it-IT" sz="28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br>
              <a:rPr lang="it-IT" altLang="it-IT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Istituire </a:t>
            </a:r>
            <a:r>
              <a:rPr lang="it-IT" altLang="it-IT" sz="40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PERCORSI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r>
              <a:rPr lang="it-IT" altLang="it-IT" sz="40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INTERDISCIPLINARI </a:t>
            </a: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nei momenti di contemporaneità dei docenti</a:t>
            </a:r>
          </a:p>
          <a:p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460590" cy="3474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Mettere in pratica </a:t>
            </a:r>
            <a:r>
              <a:rPr lang="it-IT" altLang="it-IT" sz="4000" b="1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PERCORSI SPECIFICI </a:t>
            </a:r>
            <a:r>
              <a:rPr lang="it-IT" altLang="it-IT" sz="4000" dirty="0">
                <a:solidFill>
                  <a:srgbClr val="000000"/>
                </a:solidFill>
                <a:latin typeface="Arial Narrow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 più livelli (individuale, di coppia, di gruppo) con la gestione degli insegnanti di classe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9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L’OBBLIGO D’ISTRUZIONE RIGUARDA LA FASCIA D’ETÀ COMPRESA TRA I 6 ED I 16 ANNI.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  <a:latin typeface="Arial Narrow" panose="020B0606020202030204" pitchFamily="34" charset="0"/>
              </a:rPr>
              <a:t>HANNO </a:t>
            </a:r>
            <a:r>
              <a:rPr lang="it-IT" sz="28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L’OBBLIGO</a:t>
            </a:r>
            <a:r>
              <a:rPr lang="it-IT" dirty="0">
                <a:solidFill>
                  <a:schemeClr val="tx2"/>
                </a:solidFill>
                <a:latin typeface="Arial Narrow" panose="020B0606020202030204" pitchFamily="34" charset="0"/>
              </a:rPr>
              <a:t> DI ISCRIZIONE ALLA 1</a:t>
            </a:r>
            <a:r>
              <a:rPr lang="it-IT" baseline="30000" dirty="0">
                <a:solidFill>
                  <a:schemeClr val="tx2"/>
                </a:solidFill>
                <a:latin typeface="Arial Narrow" panose="020B0606020202030204" pitchFamily="34" charset="0"/>
              </a:rPr>
              <a:t>a</a:t>
            </a:r>
            <a:r>
              <a:rPr lang="it-IT" dirty="0">
                <a:solidFill>
                  <a:schemeClr val="tx2"/>
                </a:solidFill>
                <a:latin typeface="Arial Narrow" panose="020B0606020202030204" pitchFamily="34" charset="0"/>
              </a:rPr>
              <a:t> CLASSE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332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 BAMBINE E I BAMBINI NATI 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DAL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GENNAIO         </a:t>
            </a:r>
          </a:p>
          <a:p>
            <a:pPr marL="0" indent="0">
              <a:buNone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 31 DICEMBRE 2016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278880" y="1700809"/>
            <a:ext cx="4389120" cy="923858"/>
          </a:xfrm>
        </p:spPr>
        <p:txBody>
          <a:bodyPr>
            <a:normAutofit/>
          </a:bodyPr>
          <a:lstStyle/>
          <a:p>
            <a:r>
              <a:rPr lang="it-IT" sz="28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SI POSSONO </a:t>
            </a:r>
            <a:r>
              <a:rPr lang="it-IT" dirty="0">
                <a:solidFill>
                  <a:schemeClr val="tx2"/>
                </a:solidFill>
                <a:latin typeface="Arial Narrow" panose="020B0606020202030204" pitchFamily="34" charset="0"/>
              </a:rPr>
              <a:t>ISCRIVERE ALLA 1</a:t>
            </a:r>
            <a:r>
              <a:rPr lang="it-IT" baseline="30000" dirty="0">
                <a:solidFill>
                  <a:schemeClr val="tx2"/>
                </a:solidFill>
                <a:latin typeface="Arial Narrow" panose="020B0606020202030204" pitchFamily="34" charset="0"/>
              </a:rPr>
              <a:t>a</a:t>
            </a:r>
            <a:r>
              <a:rPr lang="it-IT" dirty="0">
                <a:solidFill>
                  <a:schemeClr val="tx2"/>
                </a:solidFill>
                <a:latin typeface="Arial Narrow" panose="020B0606020202030204" pitchFamily="34" charset="0"/>
              </a:rPr>
              <a:t> CLASSE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3468630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 BAMBINI E LE BAMBINE NATI          DAL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GENNAIO           </a:t>
            </a:r>
          </a:p>
          <a:p>
            <a:pPr marL="0" indent="0">
              <a:buSzPct val="100000"/>
              <a:buNone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 30 APRILE 2017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7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176463" y="136525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Direzioni Didattiche </a:t>
            </a:r>
            <a:br>
              <a:rPr lang="it-IT" altLang="it-IT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 10  I.C. di Modena hanno concordato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905000" y="19812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lang="it-IT" altLang="it-IT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necessità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stabilire </a:t>
            </a:r>
            <a:r>
              <a:rPr lang="it-IT" altLang="it-IT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 comuni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altLang="it-I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l’ammissione alla classe 1^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Scuole Primarie modenesi </a:t>
            </a:r>
            <a:r>
              <a:rPr lang="it-IT" altLang="it-I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caso di esubero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domande </a:t>
            </a:r>
            <a:r>
              <a:rPr lang="it-IT" altLang="it-I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ai posti disponibili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it-IT" altLang="it-I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 assicurato il posto</a:t>
            </a: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nati nel periodo 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gennaio/31 dicembre 2016 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assegnati allo stradario</a:t>
            </a:r>
          </a:p>
        </p:txBody>
      </p:sp>
    </p:spTree>
    <p:extLst>
      <p:ext uri="{BB962C8B-B14F-4D97-AF65-F5344CB8AC3E}">
        <p14:creationId xmlns:p14="http://schemas.microsoft.com/office/powerpoint/2010/main" val="99224493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703512" y="188913"/>
            <a:ext cx="8250113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CHE COSA SI INTENDE PER STRADARIO?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9376" y="1382713"/>
            <a:ext cx="11305256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ahoma" panose="020B0604030504040204" pitchFamily="34" charset="0"/>
              <a:buChar char="•"/>
            </a:pPr>
            <a:r>
              <a:rPr lang="it-IT" altLang="it-IT" sz="2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Il comune suddivide le strade di Modena a seconda della vicinanza ad una scuola.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ahoma" panose="020B0604030504040204" pitchFamily="34" charset="0"/>
              <a:buChar char="•"/>
            </a:pPr>
            <a:r>
              <a:rPr lang="it-IT" altLang="it-IT" sz="2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Per “assegnati allo stradario” si intendono coloro che risultano inseriti nel tabulato inviato alle segreterie degli Istituti Comprensivi dal Comune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ahoma" panose="020B0604030504040204" pitchFamily="34" charset="0"/>
              <a:buChar char="•"/>
            </a:pPr>
            <a:r>
              <a:rPr lang="it-IT" altLang="it-IT" sz="2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Contemporaneamente, le famiglie degli alunni che dovranno iscriversi, ricevono un foglio o controllano sul sito del Comune la scuola assegnata al/alla proprio/a figlio/a. </a:t>
            </a:r>
          </a:p>
        </p:txBody>
      </p:sp>
    </p:spTree>
    <p:extLst>
      <p:ext uri="{BB962C8B-B14F-4D97-AF65-F5344CB8AC3E}">
        <p14:creationId xmlns:p14="http://schemas.microsoft.com/office/powerpoint/2010/main" val="1722462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6986587" cy="4537075"/>
          </a:xfrm>
        </p:spPr>
        <p:txBody>
          <a:bodyPr/>
          <a:lstStyle/>
          <a:p>
            <a:pPr algn="ctr" eaLnBrk="1" hangingPunct="1"/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caso di domande di iscrizione in esubero rispetto alla capienza delle classi della scuola, </a:t>
            </a:r>
            <a:b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stati individuati dei criteri di precedenza, </a:t>
            </a:r>
            <a:b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suddivisi in </a:t>
            </a:r>
            <a:r>
              <a:rPr lang="it-IT" alt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gruppi</a:t>
            </a: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formazione delle graduatorie per le iscrizioni.</a:t>
            </a:r>
          </a:p>
        </p:txBody>
      </p:sp>
    </p:spTree>
    <p:extLst>
      <p:ext uri="{BB962C8B-B14F-4D97-AF65-F5344CB8AC3E}">
        <p14:creationId xmlns:p14="http://schemas.microsoft.com/office/powerpoint/2010/main" val="21649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098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4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QUANDO ISCRIVERSI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28800" y="15240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buSzPct val="100000"/>
              <a:defRPr/>
            </a:pPr>
            <a:endParaRPr lang="it-IT" altLang="it-IT" sz="3600" dirty="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 algn="ctr">
              <a:spcBef>
                <a:spcPts val="9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Le iscrizioni alla scuola primaria </a:t>
            </a:r>
          </a:p>
          <a:p>
            <a:pPr algn="ctr">
              <a:spcBef>
                <a:spcPts val="900"/>
              </a:spcBef>
              <a:buSzPct val="100000"/>
              <a:defRPr/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sono aperte </a:t>
            </a:r>
          </a:p>
          <a:p>
            <a:pPr algn="ctr">
              <a:spcBef>
                <a:spcPts val="900"/>
              </a:spcBef>
              <a:buSzPct val="100000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dalle ore 8,00 del 4 GENNAIO 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alle ore 20,00 del 28</a:t>
            </a:r>
            <a:r>
              <a:rPr lang="it-IT" altLang="it-IT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GENNAIO </a:t>
            </a:r>
            <a:r>
              <a:rPr lang="it-IT" altLang="it-IT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2022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endParaRPr lang="it-IT" altLang="it-IT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1676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90987" y="836712"/>
            <a:ext cx="4690864" cy="12446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400" b="1" dirty="0">
                <a:latin typeface="Arial Narrow" panose="020B0606020202030204" pitchFamily="34" charset="0"/>
              </a:rPr>
              <a:t>COME ISCRIVERSI?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CC1F64C-CC54-4DE6-97C1-261B4F16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367506"/>
            <a:ext cx="8224838" cy="61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sz="3600" b="0" i="0" u="sng" dirty="0">
                <a:solidFill>
                  <a:srgbClr val="1C465B"/>
                </a:solidFill>
                <a:effectLst/>
                <a:latin typeface="Lora" panose="020B0604020202020204" pitchFamily="2" charset="0"/>
                <a:hlinkClick r:id="rId3"/>
              </a:rPr>
              <a:t>www.istruzione.it/iscrizionionline</a:t>
            </a:r>
            <a:endParaRPr lang="it-IT" altLang="it-IT" sz="44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6286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919536" y="188640"/>
            <a:ext cx="9829800" cy="129869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Arial Narrow" panose="020B0606020202030204" pitchFamily="34" charset="0"/>
              </a:rPr>
              <a:t>COLLABORATORI della D.S</a:t>
            </a:r>
            <a:r>
              <a:rPr lang="it-IT" dirty="0">
                <a:latin typeface="Arial Narrow" panose="020B0606020202030204" pitchFamily="34" charset="0"/>
              </a:rPr>
              <a:t>. 		</a:t>
            </a:r>
            <a:r>
              <a:rPr lang="it-IT" b="1" dirty="0">
                <a:latin typeface="Arial Narrow" panose="020B0606020202030204" pitchFamily="34" charset="0"/>
              </a:rPr>
              <a:t>BEATRICE MARONGIU</a:t>
            </a:r>
            <a:br>
              <a:rPr lang="it-IT" b="1" dirty="0">
                <a:latin typeface="Arial Narrow" panose="020B0606020202030204" pitchFamily="34" charset="0"/>
              </a:rPr>
            </a:br>
            <a:r>
              <a:rPr lang="it-IT" b="1" dirty="0">
                <a:latin typeface="Arial Narrow" panose="020B0606020202030204" pitchFamily="34" charset="0"/>
              </a:rPr>
              <a:t>						ENRICO SITTA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919536" y="1916832"/>
            <a:ext cx="9144000" cy="3978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>
                <a:latin typeface="Arial Narrow" panose="020B0606020202030204" pitchFamily="34" charset="0"/>
              </a:rPr>
              <a:t>REFERENTI DI PLESSO</a:t>
            </a:r>
            <a:r>
              <a:rPr lang="it-IT" sz="24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it-IT" u="sng" dirty="0"/>
              <a:t>Marconi</a:t>
            </a:r>
            <a:r>
              <a:rPr lang="it-IT" dirty="0"/>
              <a:t>: prof.ssa Luisa Baraldi, prof. Enrico </a:t>
            </a:r>
            <a:r>
              <a:rPr lang="it-IT" dirty="0" err="1"/>
              <a:t>Sitta</a:t>
            </a:r>
            <a:endParaRPr lang="it-IT" dirty="0"/>
          </a:p>
          <a:p>
            <a:pPr marL="0" indent="0">
              <a:buNone/>
            </a:pPr>
            <a:r>
              <a:rPr lang="it-IT" b="1" u="sng" dirty="0"/>
              <a:t>Anna Frank Marconi</a:t>
            </a:r>
            <a:r>
              <a:rPr lang="it-IT" b="1" dirty="0"/>
              <a:t>: </a:t>
            </a:r>
            <a:r>
              <a:rPr lang="it-IT" b="1" dirty="0" err="1"/>
              <a:t>ins</a:t>
            </a:r>
            <a:r>
              <a:rPr lang="it-IT" b="1" dirty="0"/>
              <a:t>. ANTONIA ACCOGLI</a:t>
            </a:r>
          </a:p>
          <a:p>
            <a:pPr marL="0" indent="0">
              <a:buNone/>
            </a:pPr>
            <a:r>
              <a:rPr lang="it-IT" b="1" u="sng" dirty="0"/>
              <a:t>Bersani</a:t>
            </a:r>
            <a:r>
              <a:rPr lang="it-IT" b="1" dirty="0"/>
              <a:t>: </a:t>
            </a:r>
            <a:r>
              <a:rPr lang="it-IT" b="1" dirty="0" err="1"/>
              <a:t>ins</a:t>
            </a:r>
            <a:r>
              <a:rPr lang="it-IT" b="1" dirty="0"/>
              <a:t>. BIANCA BERGAMINI</a:t>
            </a:r>
          </a:p>
          <a:p>
            <a:pPr marL="0" indent="0">
              <a:buNone/>
            </a:pPr>
            <a:r>
              <a:rPr lang="it-IT" b="1" u="sng" dirty="0"/>
              <a:t>Collodi</a:t>
            </a:r>
            <a:r>
              <a:rPr lang="it-IT" b="1" dirty="0"/>
              <a:t>: </a:t>
            </a:r>
            <a:r>
              <a:rPr lang="it-IT" b="1" dirty="0" err="1"/>
              <a:t>ins</a:t>
            </a:r>
            <a:r>
              <a:rPr lang="it-IT" b="1" dirty="0"/>
              <a:t>. RAFFAELLA MAIORINO</a:t>
            </a:r>
          </a:p>
          <a:p>
            <a:pPr marL="0" indent="0">
              <a:buNone/>
            </a:pPr>
            <a:r>
              <a:rPr lang="it-IT" b="1" u="sng" dirty="0"/>
              <a:t>Gramsci</a:t>
            </a:r>
            <a:r>
              <a:rPr lang="it-IT" b="1" dirty="0"/>
              <a:t>: </a:t>
            </a:r>
            <a:r>
              <a:rPr lang="it-IT" b="1" dirty="0" err="1"/>
              <a:t>ins</a:t>
            </a:r>
            <a:r>
              <a:rPr lang="it-IT" b="1" dirty="0"/>
              <a:t>. BEATRICE MARONGIU</a:t>
            </a:r>
          </a:p>
          <a:p>
            <a:pPr marL="0" indent="0">
              <a:buNone/>
            </a:pPr>
            <a:r>
              <a:rPr lang="it-IT" u="sng" dirty="0"/>
              <a:t>COORDINATRICE Infanzia:</a:t>
            </a:r>
            <a:r>
              <a:rPr lang="it-IT" dirty="0"/>
              <a:t> </a:t>
            </a:r>
            <a:r>
              <a:rPr lang="it-IT" dirty="0" err="1"/>
              <a:t>ins</a:t>
            </a:r>
            <a:r>
              <a:rPr lang="it-IT" dirty="0"/>
              <a:t>. Antonella Vantaggiato</a:t>
            </a:r>
          </a:p>
          <a:p>
            <a:pPr marL="0" indent="0">
              <a:buNone/>
            </a:pPr>
            <a:r>
              <a:rPr lang="it-IT" u="sng" dirty="0"/>
              <a:t>Collodi Infanzia</a:t>
            </a:r>
            <a:r>
              <a:rPr lang="it-IT" dirty="0"/>
              <a:t>: </a:t>
            </a:r>
            <a:r>
              <a:rPr lang="it-IT" dirty="0" err="1"/>
              <a:t>ins</a:t>
            </a:r>
            <a:r>
              <a:rPr lang="it-IT" dirty="0"/>
              <a:t>. Ersilia Riccio</a:t>
            </a:r>
          </a:p>
          <a:p>
            <a:pPr marL="0" indent="0">
              <a:buNone/>
            </a:pPr>
            <a:r>
              <a:rPr lang="it-IT" u="sng" dirty="0"/>
              <a:t>Madonnina Infanzia</a:t>
            </a:r>
            <a:r>
              <a:rPr lang="it-IT" dirty="0"/>
              <a:t>: </a:t>
            </a:r>
            <a:r>
              <a:rPr lang="it-IT" dirty="0" err="1"/>
              <a:t>ins</a:t>
            </a:r>
            <a:r>
              <a:rPr lang="it-IT" dirty="0"/>
              <a:t>. Cristina Tamagnini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35360" y="260648"/>
            <a:ext cx="1144927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 CODICI MECCANOGRAFICI DELLE NOSTRE SCUOLE: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668463" y="1871664"/>
            <a:ext cx="906621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8300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    </a:t>
            </a:r>
            <a:r>
              <a:rPr lang="it-IT" altLang="it-IT" sz="32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A. GRAMSCI					moee84801Q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       B. BERSANI 						moee84802R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       C. COLLODI						moee84803T</a:t>
            </a:r>
          </a:p>
          <a:p>
            <a:pPr>
              <a:spcAft>
                <a:spcPts val="1138"/>
              </a:spcAft>
              <a:buClr>
                <a:srgbClr val="000000"/>
              </a:buClr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       MARCONI 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(A. F. MARCONI)</a:t>
            </a:r>
            <a:r>
              <a:rPr lang="it-IT" altLang="it-IT" sz="32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		moee84804V</a:t>
            </a:r>
          </a:p>
          <a:p>
            <a:pPr>
              <a:spcAft>
                <a:spcPts val="1138"/>
              </a:spcAft>
              <a:buClr>
                <a:srgbClr val="000000"/>
              </a:buClr>
              <a:buSzPct val="100000"/>
            </a:pPr>
            <a:endParaRPr lang="it-IT" altLang="it-IT" sz="2000" b="1" dirty="0">
              <a:solidFill>
                <a:srgbClr val="000000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it-IT" altLang="it-IT" sz="32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Disponibili nel sito La Scuola in chiaro</a:t>
            </a:r>
            <a:endParaRPr lang="it-IT" altLang="it-IT" sz="3200" b="1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01026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919288" y="5300664"/>
            <a:ext cx="79930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E SE NON SI POSSIEDE UN COMPUTER?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032126" y="612776"/>
            <a:ext cx="5764213" cy="4322763"/>
            <a:chOff x="950" y="386"/>
            <a:chExt cx="3631" cy="2723"/>
          </a:xfrm>
        </p:grpSpPr>
        <p:pic>
          <p:nvPicPr>
            <p:cNvPr id="297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" b="9015"/>
            <a:stretch>
              <a:fillRect/>
            </a:stretch>
          </p:blipFill>
          <p:spPr bwMode="auto">
            <a:xfrm>
              <a:off x="950" y="386"/>
              <a:ext cx="3631" cy="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9015" b="901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3" name="Text Box 4"/>
            <p:cNvSpPr txBox="1">
              <a:spLocks noChangeArrowheads="1"/>
            </p:cNvSpPr>
            <p:nvPr/>
          </p:nvSpPr>
          <p:spPr bwMode="auto">
            <a:xfrm>
              <a:off x="950" y="386"/>
              <a:ext cx="3631" cy="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782889" y="476251"/>
            <a:ext cx="6408737" cy="475297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>
            <a:outerShdw dist="38168" dir="14693110" algn="ctr" rotWithShape="0">
              <a:srgbClr val="000000">
                <a:alpha val="6002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V="1">
            <a:off x="2711450" y="542926"/>
            <a:ext cx="6121400" cy="4621213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>
            <a:outerShdw dist="38168" dir="14693110" algn="ctr" rotWithShape="0">
              <a:srgbClr val="000000">
                <a:alpha val="6002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8576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57796-E2E8-4962-AF5B-61EAD17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CHI COSA COME DOVE QUANDO PERCHÉ </a:t>
            </a:r>
            <a:endParaRPr lang="it-IT" dirty="0"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6E805A-B3CB-40CD-B63A-2CCC32DC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206211"/>
            <a:ext cx="4389120" cy="795867"/>
          </a:xfrm>
        </p:spPr>
        <p:txBody>
          <a:bodyPr>
            <a:normAutofit lnSpcReduction="10000"/>
          </a:bodyPr>
          <a:lstStyle/>
          <a:p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MEMO V.le Jacopo Barozzi</a:t>
            </a:r>
          </a:p>
          <a:p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7B8BB2-9383-4686-8A1A-832575035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230" y="2002078"/>
            <a:ext cx="4528889" cy="2675467"/>
          </a:xfrm>
        </p:spPr>
        <p:txBody>
          <a:bodyPr>
            <a:normAutofit lnSpcReduction="10000"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SPORTELLO DI SUPPORTO DIGITALE SCOLASTICO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Lunedì dalle 15,00 alle 18,00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Giovedì dalle 9,00 alle 13,00</a:t>
            </a:r>
          </a:p>
          <a:p>
            <a:pPr marL="0" indent="0">
              <a:buNone/>
            </a:pPr>
            <a:r>
              <a:rPr lang="it-IT" dirty="0"/>
              <a:t>Gestito da operatori di diverse lingue </a:t>
            </a:r>
            <a:r>
              <a:rPr lang="it-IT" sz="1800" dirty="0"/>
              <a:t>(araba, albanese, turca, punjabi/urdu, dialetti della Nigeria, francese, inglese …)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416E83F-9E1E-4D2A-96C7-99E8DE3F3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230624"/>
            <a:ext cx="4389120" cy="795867"/>
          </a:xfrm>
        </p:spPr>
        <p:txBody>
          <a:bodyPr>
            <a:normAutofit lnSpcReduction="10000"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È possibile chiedere aiuto per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8636A82-9600-4A49-A5AB-3CC78972A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1986053"/>
            <a:ext cx="4389120" cy="267546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Creare lo SPID per l’iscrizione a tutti gli ordini di scuola</a:t>
            </a:r>
          </a:p>
          <a:p>
            <a:r>
              <a:rPr lang="it-IT" dirty="0"/>
              <a:t>Consultare il registro elettronico</a:t>
            </a:r>
          </a:p>
          <a:p>
            <a:r>
              <a:rPr lang="it-IT" dirty="0"/>
              <a:t>Creare un account di posta elettronica</a:t>
            </a:r>
          </a:p>
          <a:p>
            <a:r>
              <a:rPr lang="it-IT" dirty="0"/>
              <a:t>Accedere al Fascicolo Sanitario Elettronico (FSE)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635768D-BEBA-417D-ACB9-2004DD498AFD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9829800" cy="615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>
              <a:latin typeface="+mn-lt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009C5C-2D83-4A18-957A-AB94947E822E}"/>
              </a:ext>
            </a:extLst>
          </p:cNvPr>
          <p:cNvSpPr/>
          <p:nvPr/>
        </p:nvSpPr>
        <p:spPr>
          <a:xfrm>
            <a:off x="2125007" y="4793642"/>
            <a:ext cx="7560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PRENDERE APPUNTAMENTO TELEFONICO O SMS/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WhatApp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349 6608229</a:t>
            </a:r>
          </a:p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Martedì e Mercoledì dalle 9,00 alle 13,00</a:t>
            </a:r>
          </a:p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Giovedì dalle 15,00 alle 17,00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73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1305256" cy="583264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Modena ci sono luoghi con postazioni Internet dedicate e personale che può assistere i genitori nella fase di iscrizione online. 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Occorre presentarsi con: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indirizzo e-mail personale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C.F. di un genitore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C.F. del/della ragazzo/a da iscrivere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codice meccanografico della scuola scelta</a:t>
            </a:r>
            <a:br>
              <a:rPr lang="it-IT" altLang="it-IT" sz="22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CENTRO CULTURALE MULTIETNICO MILINDA</a:t>
            </a: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R-NORD PORTIERATO SOCIALE Coop Gulliver</a:t>
            </a: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SPAZIO GIOVANI HAPPEN Coop Girasole</a:t>
            </a: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	CIRCOLO ALCHEMIA c/o Ceis</a:t>
            </a: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	CENTRO EDUCATIVO TERRITORIALE DI ALBARETO Coop Girasole</a:t>
            </a:r>
            <a:endParaRPr lang="it-IT" altLang="it-IT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389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2133600" y="549275"/>
            <a:ext cx="6997700" cy="1320800"/>
          </a:xfrm>
        </p:spPr>
        <p:txBody>
          <a:bodyPr/>
          <a:lstStyle/>
          <a:p>
            <a:pPr algn="ctr" eaLnBrk="1" hangingPunct="1"/>
            <a:r>
              <a:rPr lang="it-IT" altLang="it-IT" dirty="0">
                <a:solidFill>
                  <a:schemeClr val="tx1"/>
                </a:solidFill>
                <a:latin typeface="+mn-lt"/>
              </a:rPr>
              <a:t>Una volta chiuse le iscrizioni?</a:t>
            </a:r>
            <a:br>
              <a:rPr lang="it-IT" altLang="it-IT" b="1" dirty="0">
                <a:solidFill>
                  <a:schemeClr val="tx1"/>
                </a:solidFill>
                <a:latin typeface="+mn-lt"/>
              </a:rPr>
            </a:br>
            <a:endParaRPr lang="it-IT" altLang="it-IT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>
          <a:xfrm>
            <a:off x="263352" y="2132856"/>
            <a:ext cx="12025336" cy="3212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sz="3200" dirty="0">
                <a:cs typeface="Tahoma" panose="020B0604030504040204" pitchFamily="34" charset="0"/>
              </a:rPr>
              <a:t>I Dirigenti Scolastici si riuniranno per analizzare i dati delle iscrizioni …</a:t>
            </a:r>
          </a:p>
          <a:p>
            <a:pPr marL="0" indent="0" algn="ctr">
              <a:buNone/>
            </a:pPr>
            <a:r>
              <a:rPr lang="it-IT" altLang="it-IT" sz="3200" dirty="0">
                <a:solidFill>
                  <a:srgbClr val="000000"/>
                </a:solidFill>
                <a:ea typeface="Microsoft YaHei" panose="020B0503020204020204" pitchFamily="34" charset="-122"/>
              </a:rPr>
              <a:t>POI</a:t>
            </a:r>
          </a:p>
          <a:p>
            <a:pPr marL="0" indent="0" algn="ctr">
              <a:buNone/>
            </a:pPr>
            <a:r>
              <a:rPr lang="it-IT" altLang="it-IT" sz="3200" dirty="0">
                <a:solidFill>
                  <a:srgbClr val="000000"/>
                </a:solidFill>
                <a:ea typeface="Microsoft YaHei" panose="020B0503020204020204" pitchFamily="34" charset="-122"/>
              </a:rPr>
              <a:t>si riunirà la Commissione “Formazione classi”</a:t>
            </a:r>
          </a:p>
          <a:p>
            <a:pPr marL="0" indent="0" algn="ctr">
              <a:buNone/>
            </a:pPr>
            <a:endParaRPr lang="it-IT" altLang="it-IT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 GIUGNO primo momento </a:t>
            </a:r>
          </a:p>
          <a:p>
            <a:pPr algn="ctr" eaLnBrk="1" hangingPunct="1"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 formazione classi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209800" y="1981200"/>
            <a:ext cx="7772400" cy="109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Scopo:</a:t>
            </a:r>
          </a:p>
          <a:p>
            <a:pPr algn="ctr">
              <a:spcBef>
                <a:spcPts val="1000"/>
              </a:spcBef>
              <a:buSzPct val="100000"/>
            </a:pPr>
            <a:r>
              <a:rPr lang="it-IT" altLang="it-IT" sz="4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Avere classi il più possibile </a:t>
            </a:r>
          </a:p>
          <a:p>
            <a:pPr algn="ctr">
              <a:spcBef>
                <a:spcPts val="1000"/>
              </a:spcBef>
              <a:buSzPct val="100000"/>
            </a:pPr>
            <a:r>
              <a:rPr lang="it-IT" altLang="it-IT" sz="4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omogenee tra di loro</a:t>
            </a:r>
          </a:p>
          <a:p>
            <a:pPr algn="ctr">
              <a:spcBef>
                <a:spcPts val="1000"/>
              </a:spcBef>
              <a:buSzPct val="100000"/>
            </a:pPr>
            <a:r>
              <a:rPr lang="it-IT" altLang="it-IT" sz="4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nella loro eterogeneità</a:t>
            </a:r>
          </a:p>
          <a:p>
            <a:pPr>
              <a:spcBef>
                <a:spcPts val="800"/>
              </a:spcBef>
              <a:buSzPct val="100000"/>
            </a:pPr>
            <a:endParaRPr lang="it-IT" altLang="it-IT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SzPct val="100000"/>
            </a:pPr>
            <a:endParaRPr lang="it-IT" alt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1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07368" y="333375"/>
            <a:ext cx="1087320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085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914400" indent="-45085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463550" indent="-457200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Equità nella composizione numerica</a:t>
            </a:r>
          </a:p>
          <a:p>
            <a:pPr marL="463550" indent="-457200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Equità nella distribuzione di:</a:t>
            </a:r>
          </a:p>
          <a:p>
            <a:pPr marL="1377950" lvl="3" indent="-457200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maschi/femmine</a:t>
            </a:r>
          </a:p>
          <a:p>
            <a:pPr marL="1377950" lvl="3" indent="-457200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Alunni con certificazione L. 104/92 </a:t>
            </a:r>
          </a:p>
          <a:p>
            <a:pPr marL="1377950" lvl="3" indent="-457200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Alunni stranieri</a:t>
            </a:r>
          </a:p>
          <a:p>
            <a:pPr marL="1377950" lvl="3" indent="-457200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Alunni in situazione di disagio socio-economico</a:t>
            </a:r>
          </a:p>
          <a:p>
            <a:pPr marL="1377950" lvl="3" indent="-457200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Alunni che non hanno frequentato la scuola dell'infanzia</a:t>
            </a:r>
          </a:p>
          <a:p>
            <a:pPr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  		</a:t>
            </a:r>
            <a:r>
              <a:rPr lang="it-IT" altLang="it-IT" sz="2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  Gemelli in classi diverse (dove possibile)</a:t>
            </a:r>
          </a:p>
          <a:p>
            <a:pPr>
              <a:spcBef>
                <a:spcPts val="800"/>
              </a:spcBef>
              <a:buSzPct val="100000"/>
            </a:pPr>
            <a:endParaRPr lang="it-IT" altLang="it-IT" sz="2800" dirty="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>
              <a:spcBef>
                <a:spcPts val="800"/>
              </a:spcBef>
              <a:buSzPct val="100000"/>
            </a:pPr>
            <a:endParaRPr lang="it-IT" altLang="it-IT" dirty="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76031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209800" y="461964"/>
            <a:ext cx="777240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8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ALCUNI DATI ...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09800" y="1143001"/>
            <a:ext cx="77724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1363" indent="-284163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</a:rPr>
              <a:t>Escono</a:t>
            </a:r>
            <a:r>
              <a:rPr lang="it-IT" altLang="it-IT" sz="2800" dirty="0">
                <a:solidFill>
                  <a:srgbClr val="FF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  </a:t>
            </a:r>
            <a:r>
              <a:rPr lang="it-IT" altLang="it-IT" sz="28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8 classi quinte, una a Bersani (Albareto), una Anna Frank Marconi, due a Collodi e quattro a Gramsci</a:t>
            </a:r>
          </a:p>
          <a:p>
            <a:pPr marL="457200" lvl="1" indent="0"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it-IT" altLang="it-IT" sz="1600" dirty="0">
              <a:solidFill>
                <a:srgbClr val="000000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Entrano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classe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Bersani Albareto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 classi 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plessi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Collodi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 classi 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Gramsci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classe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Marconi A. F. 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it-IT" altLang="it-IT" sz="2800" dirty="0">
              <a:solidFill>
                <a:srgbClr val="000000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2560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209800" y="461964"/>
            <a:ext cx="777240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Quante classi?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74825" y="14843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28613"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31838" indent="-274638"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83325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it-IT" altLang="it-IT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classe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Bersani Albareto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 classi 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plessi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Collodi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 classi 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Gramsci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classe</a:t>
            </a:r>
            <a:r>
              <a:rPr lang="it-IT" altLang="it-IT" sz="3600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plesso </a:t>
            </a:r>
            <a:r>
              <a:rPr lang="it-IT" altLang="it-IT" sz="36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A. Frank Marconi</a:t>
            </a:r>
          </a:p>
          <a:p>
            <a:pPr marL="457200" lvl="1" indent="0" algn="ctr"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it-IT" altLang="it-IT" sz="3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SzPct val="100000"/>
              <a:defRPr/>
            </a:pPr>
            <a:endParaRPr lang="it-IT" altLang="it-IT" sz="3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90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9FB5F-43BF-48D4-95AD-D2BA6C5D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SETTEMBRE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13E60-AB77-461A-932C-BEE078029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1628801"/>
            <a:ext cx="4713664" cy="995866"/>
          </a:xfrm>
        </p:spPr>
        <p:txBody>
          <a:bodyPr>
            <a:normAutofit fontScale="925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DI CLASSE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Indicativamente il giovedì 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prima dell’inizio delle lezioni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34C949-9683-4E1A-88D6-FA5C531A6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56" y="2624666"/>
            <a:ext cx="4713664" cy="3252606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O.d.G.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Presentazione docenti della classe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Organizzazione oraria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Mail istituzionale alunni </a:t>
            </a:r>
            <a:r>
              <a:rPr lang="it-IT" dirty="0" err="1"/>
              <a:t>Classroom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Credenziali registro elettronico Nuvola (come attivarlo e funzionalità)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Patto di corresponsabilità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217AEC-7598-421E-B237-5F5DFA7B4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557867"/>
            <a:ext cx="4641656" cy="1066799"/>
          </a:xfrm>
        </p:spPr>
        <p:txBody>
          <a:bodyPr>
            <a:normAutofit fontScale="925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GIORNATA DI ACCOGLIENZA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Indicativamente venerdì o sabato mattina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prima dell’inizio delle lezioni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26A001-BD37-4EAE-80CD-1ADC02EF0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497640" cy="3252606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Le alunne e gli alunni sono invitati a scuola per una prima conoscenza della scuola e dei nuovi insegnanti.</a:t>
            </a:r>
          </a:p>
          <a:p>
            <a:r>
              <a:rPr lang="it-IT" dirty="0"/>
              <a:t>Verranno proposte </a:t>
            </a:r>
            <a:r>
              <a:rPr lang="it-IT" b="1" dirty="0"/>
              <a:t>attività di accoglienza</a:t>
            </a:r>
            <a:r>
              <a:rPr lang="it-IT" dirty="0"/>
              <a:t> per la creazione di un gruppo classe coeso e affiatato basato sul reciproco rispetto.</a:t>
            </a:r>
          </a:p>
        </p:txBody>
      </p:sp>
    </p:spTree>
    <p:extLst>
      <p:ext uri="{BB962C8B-B14F-4D97-AF65-F5344CB8AC3E}">
        <p14:creationId xmlns:p14="http://schemas.microsoft.com/office/powerpoint/2010/main" val="24942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F718593-34D2-4A8F-A520-0EDC3661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92"/>
            <a:ext cx="9829800" cy="975642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dirty="0">
                <a:latin typeface="Arial Narrow" panose="020B0606020202030204" pitchFamily="34" charset="0"/>
              </a:rPr>
            </a:br>
            <a:br>
              <a:rPr lang="it-IT" sz="4000" dirty="0">
                <a:latin typeface="Arial Narrow" panose="020B0606020202030204" pitchFamily="34" charset="0"/>
              </a:rPr>
            </a:br>
            <a:br>
              <a:rPr lang="it-IT" sz="4000" dirty="0">
                <a:latin typeface="Arial Narrow" panose="020B0606020202030204" pitchFamily="34" charset="0"/>
              </a:rPr>
            </a:br>
            <a:r>
              <a:rPr lang="it-IT" sz="4000" dirty="0">
                <a:latin typeface="Arial Narrow" panose="020B0606020202030204" pitchFamily="34" charset="0"/>
              </a:rPr>
              <a:t>FUNZIONI STRUMENTALI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F5CC78E-12AA-489B-B0F4-5F03CC79A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432" y="1564908"/>
            <a:ext cx="438912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 occupano di quei settori dell’organizzazione scolastica per:</a:t>
            </a:r>
          </a:p>
          <a:p>
            <a:r>
              <a:rPr lang="it-IT" dirty="0"/>
              <a:t>ottimizzare e ampliare le risorse</a:t>
            </a:r>
          </a:p>
          <a:p>
            <a:r>
              <a:rPr lang="it-IT" dirty="0"/>
              <a:t> monitorare la qualità dei servizi</a:t>
            </a:r>
          </a:p>
          <a:p>
            <a:r>
              <a:rPr lang="it-IT" dirty="0"/>
              <a:t> favorire formazione e innovazione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FAA35D-618C-4EB4-A249-F077AC055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6028" y="1564908"/>
            <a:ext cx="5145712" cy="38803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P.T.O.F. E VALUTAZIONE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CONTINUITÀ E ORIENTAMENTO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solidFill>
                  <a:srgbClr val="B6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E FORMAZIONE</a:t>
            </a:r>
          </a:p>
        </p:txBody>
      </p:sp>
    </p:spTree>
    <p:extLst>
      <p:ext uri="{BB962C8B-B14F-4D97-AF65-F5344CB8AC3E}">
        <p14:creationId xmlns:p14="http://schemas.microsoft.com/office/powerpoint/2010/main" val="17234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449A86A-8ED1-4D82-B9C0-2C23F88C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0" y="1701178"/>
            <a:ext cx="7086132" cy="325498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28C9552-DCF1-4A64-A862-098DD94325B3}"/>
              </a:ext>
            </a:extLst>
          </p:cNvPr>
          <p:cNvSpPr/>
          <p:nvPr/>
        </p:nvSpPr>
        <p:spPr>
          <a:xfrm>
            <a:off x="1631504" y="97602"/>
            <a:ext cx="9071714" cy="147732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LUNEDÌ 17 GENNAIO 2022 </a:t>
            </a:r>
          </a:p>
          <a:p>
            <a:pPr algn="ctr"/>
            <a:r>
              <a:rPr lang="it-IT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dalle</a:t>
            </a:r>
            <a:r>
              <a:rPr lang="it-IT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it-IT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ore 18,00 alle ore 19.00</a:t>
            </a:r>
            <a:endParaRPr lang="it-IT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B25865-3652-49BB-88B0-57F63FBAD66B}"/>
              </a:ext>
            </a:extLst>
          </p:cNvPr>
          <p:cNvSpPr txBox="1"/>
          <p:nvPr/>
        </p:nvSpPr>
        <p:spPr>
          <a:xfrm>
            <a:off x="7642482" y="1764056"/>
            <a:ext cx="3638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 panose="020B0606020202030204" pitchFamily="34" charset="0"/>
              </a:rPr>
              <a:t>Presso le sedi delle nostre scuole primarie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VISITA GUIDATA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della SCUOLA </a:t>
            </a:r>
          </a:p>
          <a:p>
            <a:pPr algn="ctr"/>
            <a:r>
              <a:rPr lang="it-IT" sz="2400" dirty="0"/>
              <a:t>a cura </a:t>
            </a:r>
          </a:p>
          <a:p>
            <a:pPr algn="ctr"/>
            <a:r>
              <a:rPr lang="it-IT" sz="2400" dirty="0"/>
              <a:t>dei Referenti di Plesso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478573-04A1-461B-A72C-EB6A257B4AAC}"/>
              </a:ext>
            </a:extLst>
          </p:cNvPr>
          <p:cNvSpPr txBox="1"/>
          <p:nvPr/>
        </p:nvSpPr>
        <p:spPr>
          <a:xfrm>
            <a:off x="3043084" y="5745450"/>
            <a:ext cx="610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GREEN PASS OBBLIGATORIO</a:t>
            </a:r>
          </a:p>
        </p:txBody>
      </p:sp>
    </p:spTree>
    <p:extLst>
      <p:ext uri="{BB962C8B-B14F-4D97-AF65-F5344CB8AC3E}">
        <p14:creationId xmlns:p14="http://schemas.microsoft.com/office/powerpoint/2010/main" val="4064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ctrTitle"/>
          </p:nvPr>
        </p:nvSpPr>
        <p:spPr>
          <a:xfrm>
            <a:off x="238084" y="0"/>
            <a:ext cx="11644394" cy="530120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br>
              <a:rPr lang="it-IT" altLang="it-IT" sz="2800" b="1" dirty="0">
                <a:latin typeface="Arial Narrow" panose="020B0606020202030204" pitchFamily="34" charset="0"/>
              </a:rPr>
            </a:br>
            <a:br>
              <a:rPr lang="it-IT" altLang="it-IT" sz="2800" b="1" dirty="0">
                <a:latin typeface="Arial Narrow" panose="020B0606020202030204" pitchFamily="34" charset="0"/>
              </a:rPr>
            </a:br>
            <a:br>
              <a:rPr lang="it-IT" altLang="it-IT" sz="2800" b="1" dirty="0">
                <a:latin typeface="Arial Narrow" panose="020B0606020202030204" pitchFamily="34" charset="0"/>
              </a:rPr>
            </a:br>
            <a:r>
              <a:rPr lang="it-IT" altLang="it-IT" sz="3100" b="1" dirty="0">
                <a:latin typeface="Arial Narrow" panose="020B0606020202030204" pitchFamily="34" charset="0"/>
              </a:rPr>
              <a:t>Per qualsiasi domanda e chiarimento, potete contattare le referenti di Plesso:</a:t>
            </a:r>
            <a:br>
              <a:rPr lang="it-IT" altLang="it-IT" sz="3100" b="1" dirty="0">
                <a:latin typeface="Arial Narrow" panose="020B0606020202030204" pitchFamily="34" charset="0"/>
              </a:rPr>
            </a:br>
            <a:r>
              <a:rPr lang="it-IT" altLang="it-IT" sz="4000" b="1" dirty="0">
                <a:latin typeface="Arial Narrow" panose="020B0606020202030204" pitchFamily="34" charset="0"/>
              </a:rPr>
              <a:t>GRAMSCI </a:t>
            </a:r>
            <a:r>
              <a:rPr lang="it-IT" altLang="it-IT" sz="4000" b="1" dirty="0">
                <a:latin typeface="Arial Narrow" panose="020B0606020202030204" pitchFamily="34" charset="0"/>
                <a:hlinkClick r:id="rId2"/>
              </a:rPr>
              <a:t>marongiubeatrice@ic10modena.com</a:t>
            </a:r>
            <a:br>
              <a:rPr lang="it-IT" altLang="it-IT" sz="4000" b="1" dirty="0">
                <a:latin typeface="Arial Narrow" panose="020B0606020202030204" pitchFamily="34" charset="0"/>
              </a:rPr>
            </a:br>
            <a:r>
              <a:rPr lang="it-IT" altLang="it-IT" sz="4000" b="1" dirty="0">
                <a:latin typeface="Arial Narrow" panose="020B0606020202030204" pitchFamily="34" charset="0"/>
              </a:rPr>
              <a:t>COLLODI </a:t>
            </a:r>
            <a:r>
              <a:rPr lang="it-IT" altLang="it-IT" sz="4000" b="1" dirty="0">
                <a:latin typeface="Arial Narrow" panose="020B0606020202030204" pitchFamily="34" charset="0"/>
                <a:hlinkClick r:id="rId3"/>
              </a:rPr>
              <a:t>maiorinoraffaella@ic10modena.com</a:t>
            </a:r>
            <a:r>
              <a:rPr lang="it-IT" altLang="it-IT" sz="4000" b="1" dirty="0">
                <a:latin typeface="Arial Narrow" panose="020B0606020202030204" pitchFamily="34" charset="0"/>
              </a:rPr>
              <a:t>  </a:t>
            </a:r>
            <a:br>
              <a:rPr lang="it-IT" altLang="it-IT" sz="4000" b="1" dirty="0">
                <a:latin typeface="Arial Narrow" panose="020B0606020202030204" pitchFamily="34" charset="0"/>
              </a:rPr>
            </a:br>
            <a:r>
              <a:rPr lang="it-IT" altLang="it-IT" sz="4000" b="1" dirty="0">
                <a:latin typeface="Arial Narrow" panose="020B0606020202030204" pitchFamily="34" charset="0"/>
              </a:rPr>
              <a:t>BERSANI </a:t>
            </a:r>
            <a:r>
              <a:rPr lang="it-IT" altLang="it-IT" sz="4000" b="1" dirty="0">
                <a:latin typeface="Arial Narrow" panose="020B0606020202030204" pitchFamily="34" charset="0"/>
                <a:hlinkClick r:id="rId4"/>
              </a:rPr>
              <a:t>bergaminibianca@ic10modena.com</a:t>
            </a:r>
            <a:r>
              <a:rPr lang="it-IT" altLang="it-IT" sz="4000" b="1" dirty="0">
                <a:latin typeface="Arial Narrow" panose="020B0606020202030204" pitchFamily="34" charset="0"/>
              </a:rPr>
              <a:t>  </a:t>
            </a:r>
            <a:br>
              <a:rPr lang="it-IT" altLang="it-IT" sz="4000" b="1" dirty="0">
                <a:latin typeface="Arial Narrow" panose="020B0606020202030204" pitchFamily="34" charset="0"/>
              </a:rPr>
            </a:br>
            <a:r>
              <a:rPr lang="it-IT" altLang="it-IT" sz="4000" b="1" dirty="0">
                <a:latin typeface="Arial Narrow" panose="020B0606020202030204" pitchFamily="34" charset="0"/>
              </a:rPr>
              <a:t>ANNA FRANK MARCONI </a:t>
            </a:r>
            <a:r>
              <a:rPr lang="it-IT" altLang="it-IT" sz="4000" b="1" dirty="0">
                <a:latin typeface="Arial Narrow" panose="020B0606020202030204" pitchFamily="34" charset="0"/>
                <a:hlinkClick r:id="rId5"/>
              </a:rPr>
              <a:t>accogliantonia@ic10modena.com</a:t>
            </a:r>
            <a:r>
              <a:rPr lang="it-IT" altLang="it-IT" sz="4000" b="1" dirty="0">
                <a:latin typeface="Arial Narrow" panose="020B0606020202030204" pitchFamily="34" charset="0"/>
              </a:rPr>
              <a:t> </a:t>
            </a:r>
            <a:br>
              <a:rPr lang="it-IT" altLang="it-IT" sz="2800" b="1" dirty="0">
                <a:latin typeface="Arial Narrow" panose="020B0606020202030204" pitchFamily="34" charset="0"/>
              </a:rPr>
            </a:br>
            <a:endParaRPr lang="it-IT" alt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CDF9E8-CBA0-4218-B312-A99605FDA231}"/>
              </a:ext>
            </a:extLst>
          </p:cNvPr>
          <p:cNvSpPr txBox="1"/>
          <p:nvPr/>
        </p:nvSpPr>
        <p:spPr>
          <a:xfrm>
            <a:off x="5808753" y="602128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53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10909920" cy="57606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rial Narrow" panose="020B0606020202030204" pitchFamily="34" charset="0"/>
              </a:rPr>
              <a:t>AREA  1: P.T.O.F. e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124744"/>
            <a:ext cx="10909920" cy="5112568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it-IT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ea typeface="Tahoma" panose="020B0604030504040204" pitchFamily="34" charset="0"/>
                <a:cs typeface="Tahoma" panose="020B0604030504040204" pitchFamily="34" charset="0"/>
              </a:rPr>
              <a:t>  INVALSI Scuola Primaria e Secondaria di I grado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200" dirty="0">
                <a:ea typeface="Tahoma" panose="020B0604030504040204" pitchFamily="34" charset="0"/>
                <a:cs typeface="Tahoma" panose="020B0604030504040204" pitchFamily="34" charset="0"/>
              </a:rPr>
              <a:t> Commissione PTOF – RAV – PDM – NIV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Commissione prove comuni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Commissione valutazione</a:t>
            </a:r>
            <a:r>
              <a:rPr lang="it-IT" sz="19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scuola Primaria</a:t>
            </a:r>
            <a:r>
              <a:rPr lang="it-IT" sz="19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Orario attività didattica e delle classi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Commissione formazione classi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Proff. </a:t>
            </a:r>
            <a:r>
              <a:rPr 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PAOLA VERONESI   RAFFAELE POLI</a:t>
            </a:r>
            <a:endParaRPr lang="it-IT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0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948" y="563548"/>
            <a:ext cx="11472700" cy="7920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92D050"/>
                </a:solidFill>
                <a:latin typeface="Arial Narrow" panose="020B0606020202030204" pitchFamily="34" charset="0"/>
              </a:rPr>
              <a:t>AREA  2: CONTINUITÀ e ORIENTAMENTO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556792"/>
            <a:ext cx="1159328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CONTINUITÀ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			    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ORIENTAMENTO</a:t>
            </a:r>
          </a:p>
          <a:p>
            <a:pPr marL="0" indent="0" algn="ctr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SCUOLA DELL’INFANZIA	SCUOLA PRIMARIA 	        	SCUOLA SECONDARIA I°</a:t>
            </a: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SCUOLA PRIMARIA           SCUOLA SECONDARIA I°          	SCUOLA SECONDARIA II°</a:t>
            </a:r>
          </a:p>
          <a:p>
            <a:pPr marL="0" indent="0">
              <a:lnSpc>
                <a:spcPts val="1200"/>
              </a:lnSpc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ALESSANDRA TAGLIAZUCCHI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          prof.ssa 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FRANCESCA ZILIO</a:t>
            </a:r>
          </a:p>
          <a:p>
            <a:pPr marL="0" indent="0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1 4"/>
          <p:cNvCxnSpPr>
            <a:cxnSpLocks/>
          </p:cNvCxnSpPr>
          <p:nvPr/>
        </p:nvCxnSpPr>
        <p:spPr>
          <a:xfrm flipH="1">
            <a:off x="1991544" y="1988840"/>
            <a:ext cx="1092087" cy="57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cxnSpLocks/>
          </p:cNvCxnSpPr>
          <p:nvPr/>
        </p:nvCxnSpPr>
        <p:spPr>
          <a:xfrm flipH="1" flipV="1">
            <a:off x="4439816" y="1988840"/>
            <a:ext cx="1008111" cy="57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in giù 9"/>
          <p:cNvSpPr/>
          <p:nvPr/>
        </p:nvSpPr>
        <p:spPr>
          <a:xfrm>
            <a:off x="1847528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515989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10F518B-8721-4E23-8217-611FA7806141}"/>
              </a:ext>
            </a:extLst>
          </p:cNvPr>
          <p:cNvSpPr/>
          <p:nvPr/>
        </p:nvSpPr>
        <p:spPr>
          <a:xfrm>
            <a:off x="934347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945216" cy="864096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33CCFF"/>
                </a:solidFill>
                <a:latin typeface="Arial Narrow" panose="020B0606020202030204" pitchFamily="34" charset="0"/>
              </a:rPr>
              <a:t>AREA  3: ALUNNI-INCLUSIONE </a:t>
            </a:r>
            <a:endParaRPr lang="it-IT" dirty="0">
              <a:solidFill>
                <a:srgbClr val="33CC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628800"/>
            <a:ext cx="10657184" cy="38884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Alunni con disabilità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Commissione Letto-scrittura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Referenti studenti con DSA e BES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Referenti INTERCULTURA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G.L.I.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 Referenti Rapporti con i SERVIZI SOCIALI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800" dirty="0">
                <a:ea typeface="Tahoma" panose="020B0604030504040204" pitchFamily="34" charset="0"/>
                <a:cs typeface="Tahoma" panose="020B0604030504040204" pitchFamily="34" charset="0"/>
              </a:rPr>
              <a:t>. 			      </a:t>
            </a:r>
            <a:r>
              <a:rPr lang="it-IT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Ins</a:t>
            </a:r>
            <a:r>
              <a:rPr lang="it-IT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it-IT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AMELIA SAPONARO</a:t>
            </a:r>
          </a:p>
          <a:p>
            <a:pPr>
              <a:buFont typeface="Wingdings" panose="05000000000000000000" pitchFamily="2" charset="2"/>
              <a:buChar char="v"/>
            </a:pPr>
            <a:endParaRPr lang="it-IT" sz="2800" dirty="0">
              <a:solidFill>
                <a:srgbClr val="00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28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423157"/>
            <a:ext cx="9144000" cy="683096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B666CC"/>
                </a:solidFill>
                <a:latin typeface="Arial Narrow" panose="020B0606020202030204" pitchFamily="34" charset="0"/>
              </a:rPr>
              <a:t>AREA  4: PROGETTI E FORMAZIONE</a:t>
            </a:r>
            <a:endParaRPr lang="it-IT" dirty="0">
              <a:solidFill>
                <a:srgbClr val="B666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907632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PROGETTI D’ISTITUTO – DI PLESSO – DI CLASSE –EXTRASCUOLA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VIAGGI DI ISTRUZIONE E USCITE DIDATTICHE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SCUOLA-SPORT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AMBIENTE E SALUTE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LETTURA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259559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 PIANO TRIENNALE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DOCENTI NEO-ASSUNTI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TIROCINANTI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ALTERNANZA SCUOLA-LAVORO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1938C6-D4FB-453C-97A9-28A2ED85A519}"/>
              </a:ext>
            </a:extLst>
          </p:cNvPr>
          <p:cNvSpPr txBox="1"/>
          <p:nvPr/>
        </p:nvSpPr>
        <p:spPr>
          <a:xfrm>
            <a:off x="4007768" y="5373216"/>
            <a:ext cx="6097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Prof.  </a:t>
            </a:r>
            <a:r>
              <a:rPr lang="it-IT" sz="3000" b="1" dirty="0">
                <a:solidFill>
                  <a:srgbClr val="B6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JOSÈ CARRASSO</a:t>
            </a:r>
            <a:endParaRPr lang="it-IT" sz="3000" dirty="0">
              <a:solidFill>
                <a:srgbClr val="B6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4f35948-e619-41b3-aa29-22878b09cfd2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5992</TotalTime>
  <Words>2596</Words>
  <Application>Microsoft Office PowerPoint</Application>
  <PresentationFormat>Widescreen</PresentationFormat>
  <Paragraphs>370</Paragraphs>
  <Slides>51</Slides>
  <Notes>24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Algerian</vt:lpstr>
      <vt:lpstr>Arial</vt:lpstr>
      <vt:lpstr>Arial Narrow</vt:lpstr>
      <vt:lpstr>Calibri</vt:lpstr>
      <vt:lpstr>Lora</vt:lpstr>
      <vt:lpstr>Tahoma</vt:lpstr>
      <vt:lpstr>Times New Roman</vt:lpstr>
      <vt:lpstr>Wingdings</vt:lpstr>
      <vt:lpstr>Bambini amici 16x9</vt:lpstr>
      <vt:lpstr>Istituto Comprensivo 10    Modena sede legale Strada Albareto, 93 sede Amm.va L.go  A.M. Pucci 45/a e-mail moic84800n@istruzione.it sito web http://www.ic10modena.edu.it</vt:lpstr>
      <vt:lpstr>Presentazione standard di PowerPoint</vt:lpstr>
      <vt:lpstr>DIRIGENTE SCOLASTICO</vt:lpstr>
      <vt:lpstr>COLLABORATORI della D.S.   BEATRICE MARONGIU       ENRICO SITTA</vt:lpstr>
      <vt:lpstr>   FUNZIONI STRUMENTALI </vt:lpstr>
      <vt:lpstr>AREA  1: P.T.O.F. e VALUTAZIONE</vt:lpstr>
      <vt:lpstr>AREA  2: CONTINUITÀ e ORIENTAMENTO </vt:lpstr>
      <vt:lpstr>AREA  3: ALUNNI-INCLUSIONE </vt:lpstr>
      <vt:lpstr>AREA  4: PROGETTI E FORMAZIONE</vt:lpstr>
      <vt:lpstr>Ciò che noi facciamo è tutto nel  P.T.O.F.</vt:lpstr>
      <vt:lpstr>2021/2022: ANNO DI TRANSIZIONE</vt:lpstr>
      <vt:lpstr>SEZIONE 1: LA SCUOLA E IL SUO CONTESTO</vt:lpstr>
      <vt:lpstr>Presentazione standard di PowerPoint</vt:lpstr>
      <vt:lpstr>Sezione 3: L’OFFERTA FORMATIVA</vt:lpstr>
      <vt:lpstr>INSEGNAMENTI E QUADRI ORARI</vt:lpstr>
      <vt:lpstr>AMPLIAMENTO DELL’OFFERTA CURRICOLARE FORMATIVA avviene attraverso</vt:lpstr>
      <vt:lpstr>CONTRIBUTO VOLONTARIO</vt:lpstr>
      <vt:lpstr>PROGETTI SCUOLA PRIMARIA</vt:lpstr>
      <vt:lpstr>Presentazione standard di PowerPoint</vt:lpstr>
      <vt:lpstr>VALUTAZIONE</vt:lpstr>
      <vt:lpstr>È  UN IMPIANTO VALUTATIVO </vt:lpstr>
      <vt:lpstr>VALUTAZIONE PER L’APPRENDIMENTO</vt:lpstr>
      <vt:lpstr>VALUTAZIONE DEL COMPORTAMENTO  e GIUDIZIO SINTETICO</vt:lpstr>
      <vt:lpstr>L’istruzione è un DIRITTO/DOVERE  per ogni cittadino</vt:lpstr>
      <vt:lpstr>ORGANIZZAZIONE  SCOLASTICA  PRIMARIA  IC10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TEMPO PIENO permette la FLESSIBILITÀ DIDATTICA per  </vt:lpstr>
      <vt:lpstr>L’OBBLIGO D’ISTRUZIONE RIGUARDA LA FASCIA D’ETÀ COMPRESA TRA I 6 ED I 16 ANNI.</vt:lpstr>
      <vt:lpstr>Presentazione standard di PowerPoint</vt:lpstr>
      <vt:lpstr>Presentazione standard di PowerPoint</vt:lpstr>
      <vt:lpstr>In caso di domande di iscrizione in esubero rispetto alla capienza delle classi della scuola,  sono stati individuati dei criteri di precedenza,  suddivisi in 7 gruppi,  per la formazione delle graduatorie per le iscrizioni.</vt:lpstr>
      <vt:lpstr>Presentazione standard di PowerPoint</vt:lpstr>
      <vt:lpstr>COME ISCRIVERSI?</vt:lpstr>
      <vt:lpstr>Presentazione standard di PowerPoint</vt:lpstr>
      <vt:lpstr>Presentazione standard di PowerPoint</vt:lpstr>
      <vt:lpstr>CHI COSA COME DOVE QUANDO PERCHÉ </vt:lpstr>
      <vt:lpstr>A Modena ci sono luoghi con postazioni Internet dedicate e personale che può assistere i genitori nella fase di iscrizione online.  Occorre presentarsi con: - indirizzo e-mail personale - C.F. di un genitore - C.F. del/della ragazzo/a da iscrivere - codice meccanografico della scuola scelta    CENTRO CULTURALE MULTIETNICO MILINDA    R-NORD PORTIERATO SOCIALE Coop Gulliver    SPAZIO GIOVANI HAPPEN Coop Girasole     CIRCOLO ALCHEMIA c/o Ceis     CENTRO EDUCATIVO TERRITORIALE DI ALBARETO Coop Girasole</vt:lpstr>
      <vt:lpstr>Una volta chiuse le iscrizioni?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SETTEMBRE</vt:lpstr>
      <vt:lpstr>Presentazione standard di PowerPoint</vt:lpstr>
      <vt:lpstr>   Per qualsiasi domanda e chiarimento, potete contattare le referenti di Plesso: GRAMSCI marongiubeatrice@ic10modena.com COLLODI maiorinoraffaella@ic10modena.com   BERSANI bergaminibianca@ic10modena.com   ANNA FRANK MARCONI accogliantonia@ic10modena.com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keywords/>
  <cp:lastModifiedBy>Admin</cp:lastModifiedBy>
  <cp:revision>66</cp:revision>
  <dcterms:created xsi:type="dcterms:W3CDTF">2019-01-11T08:43:18Z</dcterms:created>
  <dcterms:modified xsi:type="dcterms:W3CDTF">2022-01-16T08:47:43Z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